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2" r:id="rId3"/>
  </p:sldMasterIdLst>
  <p:notesMasterIdLst>
    <p:notesMasterId r:id="rId40"/>
  </p:notesMasterIdLst>
  <p:handoutMasterIdLst>
    <p:handoutMasterId r:id="rId41"/>
  </p:handoutMasterIdLst>
  <p:sldIdLst>
    <p:sldId id="257" r:id="rId4"/>
    <p:sldId id="262" r:id="rId5"/>
    <p:sldId id="258" r:id="rId6"/>
    <p:sldId id="259" r:id="rId7"/>
    <p:sldId id="260" r:id="rId8"/>
    <p:sldId id="261" r:id="rId9"/>
    <p:sldId id="263" r:id="rId10"/>
    <p:sldId id="264" r:id="rId11"/>
    <p:sldId id="265" r:id="rId12"/>
    <p:sldId id="268" r:id="rId13"/>
    <p:sldId id="266" r:id="rId14"/>
    <p:sldId id="267" r:id="rId15"/>
    <p:sldId id="269" r:id="rId16"/>
    <p:sldId id="270" r:id="rId17"/>
    <p:sldId id="271" r:id="rId18"/>
    <p:sldId id="272" r:id="rId19"/>
    <p:sldId id="273" r:id="rId20"/>
    <p:sldId id="274" r:id="rId21"/>
    <p:sldId id="276" r:id="rId22"/>
    <p:sldId id="277" r:id="rId23"/>
    <p:sldId id="275"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80" r:id="rId39"/>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F82E9B0C-6EA8-43B9-A81B-C56C0C348086}">
          <p14:sldIdLst>
            <p14:sldId id="257"/>
            <p14:sldId id="262"/>
            <p14:sldId id="258"/>
            <p14:sldId id="259"/>
            <p14:sldId id="260"/>
            <p14:sldId id="261"/>
            <p14:sldId id="263"/>
            <p14:sldId id="264"/>
            <p14:sldId id="265"/>
            <p14:sldId id="268"/>
            <p14:sldId id="266"/>
            <p14:sldId id="267"/>
            <p14:sldId id="269"/>
            <p14:sldId id="270"/>
            <p14:sldId id="271"/>
            <p14:sldId id="272"/>
            <p14:sldId id="273"/>
            <p14:sldId id="274"/>
            <p14:sldId id="276"/>
            <p14:sldId id="277"/>
            <p14:sldId id="275"/>
            <p14:sldId id="278"/>
            <p14:sldId id="279"/>
            <p14:sldId id="281"/>
            <p14:sldId id="282"/>
            <p14:sldId id="283"/>
            <p14:sldId id="284"/>
            <p14:sldId id="285"/>
            <p14:sldId id="286"/>
            <p14:sldId id="287"/>
            <p14:sldId id="288"/>
            <p14:sldId id="289"/>
            <p14:sldId id="290"/>
            <p14:sldId id="291"/>
            <p14:sldId id="292"/>
            <p14:sldId id="2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olae Ghidirimschi" initials="NG" lastIdx="3" clrIdx="0">
    <p:extLst>
      <p:ext uri="{19B8F6BF-5375-455C-9EA6-DF929625EA0E}">
        <p15:presenceInfo xmlns:p15="http://schemas.microsoft.com/office/powerpoint/2012/main" userId="S::n.ghidirimschi@student.rug.nl::c940a8a3-cd60-42cf-8e54-4f29100f19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9CEF"/>
    <a:srgbClr val="CC000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43" autoAdjust="0"/>
    <p:restoredTop sz="93267" autoAdjust="0"/>
  </p:normalViewPr>
  <p:slideViewPr>
    <p:cSldViewPr>
      <p:cViewPr varScale="1">
        <p:scale>
          <a:sx n="80" d="100"/>
          <a:sy n="80" d="100"/>
        </p:scale>
        <p:origin x="864" y="53"/>
      </p:cViewPr>
      <p:guideLst>
        <p:guide orient="horz" pos="2160"/>
        <p:guide pos="2880"/>
      </p:guideLst>
    </p:cSldViewPr>
  </p:slideViewPr>
  <p:notesTextViewPr>
    <p:cViewPr>
      <p:scale>
        <a:sx n="1" d="1"/>
        <a:sy n="1" d="1"/>
      </p:scale>
      <p:origin x="0" y="0"/>
    </p:cViewPr>
  </p:notesTextViewPr>
  <p:notesViewPr>
    <p:cSldViewPr>
      <p:cViewPr varScale="1">
        <p:scale>
          <a:sx n="84" d="100"/>
          <a:sy n="84" d="100"/>
        </p:scale>
        <p:origin x="-18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8E393E5-555B-40FF-B464-1631ED83EBCD}" type="datetimeFigureOut">
              <a:rPr lang="nl-NL" smtClean="0"/>
              <a:t>28-5-2020</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EEE58-36EB-4E82-BC48-502F309BFC11}" type="slidenum">
              <a:rPr lang="nl-NL" smtClean="0"/>
              <a:t>‹#›</a:t>
            </a:fld>
            <a:endParaRPr lang="nl-NL"/>
          </a:p>
        </p:txBody>
      </p:sp>
    </p:spTree>
    <p:extLst>
      <p:ext uri="{BB962C8B-B14F-4D97-AF65-F5344CB8AC3E}">
        <p14:creationId xmlns:p14="http://schemas.microsoft.com/office/powerpoint/2010/main" val="238852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nl-NL"/>
          </a:p>
        </p:txBody>
      </p:sp>
      <p:sp>
        <p:nvSpPr>
          <p:cNvPr id="163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nl-NL"/>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163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nl-NL"/>
          </a:p>
        </p:txBody>
      </p:sp>
      <p:sp>
        <p:nvSpPr>
          <p:cNvPr id="163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2060D037-C05C-4C36-9649-15AC5A1A930F}" type="slidenum">
              <a:rPr lang="nl-NL"/>
              <a:pPr>
                <a:defRPr/>
              </a:pPr>
              <a:t>‹#›</a:t>
            </a:fld>
            <a:endParaRPr lang="nl-NL"/>
          </a:p>
        </p:txBody>
      </p:sp>
    </p:spTree>
    <p:extLst>
      <p:ext uri="{BB962C8B-B14F-4D97-AF65-F5344CB8AC3E}">
        <p14:creationId xmlns:p14="http://schemas.microsoft.com/office/powerpoint/2010/main" val="29338490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2060D037-C05C-4C36-9649-15AC5A1A930F}" type="slidenum">
              <a:rPr lang="nl-NL" smtClean="0"/>
              <a:pPr>
                <a:defRPr/>
              </a:pPr>
              <a:t>1</a:t>
            </a:fld>
            <a:endParaRPr lang="nl-NL"/>
          </a:p>
        </p:txBody>
      </p:sp>
    </p:spTree>
    <p:extLst>
      <p:ext uri="{BB962C8B-B14F-4D97-AF65-F5344CB8AC3E}">
        <p14:creationId xmlns:p14="http://schemas.microsoft.com/office/powerpoint/2010/main" val="3013591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Born and raised in Liverpool, Conway spent the first half of his career at the University of Cambridge before moving to the United States, where he held the John von Neumann Professorship at Princeton University for the rest of his career. </a:t>
            </a:r>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2</a:t>
            </a:fld>
            <a:endParaRPr lang="nl-NL"/>
          </a:p>
        </p:txBody>
      </p:sp>
    </p:spTree>
    <p:extLst>
      <p:ext uri="{BB962C8B-B14F-4D97-AF65-F5344CB8AC3E}">
        <p14:creationId xmlns:p14="http://schemas.microsoft.com/office/powerpoint/2010/main" val="264576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5</a:t>
            </a:fld>
            <a:endParaRPr lang="nl-NL"/>
          </a:p>
        </p:txBody>
      </p:sp>
    </p:spTree>
    <p:extLst>
      <p:ext uri="{BB962C8B-B14F-4D97-AF65-F5344CB8AC3E}">
        <p14:creationId xmlns:p14="http://schemas.microsoft.com/office/powerpoint/2010/main" val="109234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14</a:t>
            </a:fld>
            <a:endParaRPr lang="nl-NL"/>
          </a:p>
        </p:txBody>
      </p:sp>
    </p:spTree>
    <p:extLst>
      <p:ext uri="{BB962C8B-B14F-4D97-AF65-F5344CB8AC3E}">
        <p14:creationId xmlns:p14="http://schemas.microsoft.com/office/powerpoint/2010/main" val="893038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15</a:t>
            </a:fld>
            <a:endParaRPr lang="nl-NL"/>
          </a:p>
        </p:txBody>
      </p:sp>
    </p:spTree>
    <p:extLst>
      <p:ext uri="{BB962C8B-B14F-4D97-AF65-F5344CB8AC3E}">
        <p14:creationId xmlns:p14="http://schemas.microsoft.com/office/powerpoint/2010/main" val="67000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21</a:t>
            </a:fld>
            <a:endParaRPr lang="nl-NL"/>
          </a:p>
        </p:txBody>
      </p:sp>
    </p:spTree>
    <p:extLst>
      <p:ext uri="{BB962C8B-B14F-4D97-AF65-F5344CB8AC3E}">
        <p14:creationId xmlns:p14="http://schemas.microsoft.com/office/powerpoint/2010/main" val="4257898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23</a:t>
            </a:fld>
            <a:endParaRPr lang="nl-NL"/>
          </a:p>
        </p:txBody>
      </p:sp>
    </p:spTree>
    <p:extLst>
      <p:ext uri="{BB962C8B-B14F-4D97-AF65-F5344CB8AC3E}">
        <p14:creationId xmlns:p14="http://schemas.microsoft.com/office/powerpoint/2010/main" val="905813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28</a:t>
            </a:fld>
            <a:endParaRPr lang="nl-NL"/>
          </a:p>
        </p:txBody>
      </p:sp>
    </p:spTree>
    <p:extLst>
      <p:ext uri="{BB962C8B-B14F-4D97-AF65-F5344CB8AC3E}">
        <p14:creationId xmlns:p14="http://schemas.microsoft.com/office/powerpoint/2010/main" val="300036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35</a:t>
            </a:fld>
            <a:endParaRPr lang="nl-NL"/>
          </a:p>
        </p:txBody>
      </p:sp>
    </p:spTree>
    <p:extLst>
      <p:ext uri="{BB962C8B-B14F-4D97-AF65-F5344CB8AC3E}">
        <p14:creationId xmlns:p14="http://schemas.microsoft.com/office/powerpoint/2010/main" val="4177196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Afdekplaat"/>
          <p:cNvSpPr/>
          <p:nvPr userDrawn="1"/>
        </p:nvSpPr>
        <p:spPr>
          <a:xfrm>
            <a:off x="0" y="0"/>
            <a:ext cx="9144000" cy="1017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nl-NL"/>
          </a:p>
        </p:txBody>
      </p:sp>
      <p:sp>
        <p:nvSpPr>
          <p:cNvPr id="6" name="shape_Transparantie"/>
          <p:cNvSpPr>
            <a:spLocks noChangeArrowheads="1"/>
          </p:cNvSpPr>
          <p:nvPr userDrawn="1"/>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dirty="0"/>
          </a:p>
        </p:txBody>
      </p:sp>
      <p:sp>
        <p:nvSpPr>
          <p:cNvPr id="7" name="shape_TransFollower"/>
          <p:cNvSpPr>
            <a:spLocks noChangeArrowheads="1"/>
          </p:cNvSpPr>
          <p:nvPr userDrawn="1"/>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p>
        </p:txBody>
      </p:sp>
      <p:sp>
        <p:nvSpPr>
          <p:cNvPr id="4" name="ZwarteBalk"/>
          <p:cNvSpPr>
            <a:spLocks noGrp="1" noChangeArrowheads="1"/>
          </p:cNvSpPr>
          <p:nvPr>
            <p:ph type="ctrTitle"/>
          </p:nvPr>
        </p:nvSpPr>
        <p:spPr bwMode="auto">
          <a:xfrm>
            <a:off x="0" y="1274400"/>
            <a:ext cx="9144000" cy="1080000"/>
          </a:xfrm>
          <a:prstGeom prst="rect">
            <a:avLst/>
          </a:prstGeom>
          <a:solidFill>
            <a:srgbClr val="505050"/>
          </a:solidFill>
          <a:ln w="0" cmpd="sng">
            <a:noFill/>
          </a:ln>
          <a:effectLst/>
          <a:extLst>
            <a:ext uri="{91240B29-F687-4F45-9708-019B960494DF}">
              <a14:hiddenLine xmlns:a14="http://schemas.microsoft.com/office/drawing/2010/main" w="0" cmpd="sng">
                <a:solidFill>
                  <a:srgbClr val="000000"/>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1950" tIns="215900" rIns="268265" bIns="215900" anchor="t">
            <a:spAutoFit/>
          </a:bodyPr>
          <a:lstStyle>
            <a:lvl1pPr>
              <a:defRPr sz="4201">
                <a:solidFill>
                  <a:srgbClr val="FFFFFF"/>
                </a:solidFill>
              </a:defRPr>
            </a:lvl1pPr>
          </a:lstStyle>
          <a:p>
            <a:pPr lvl="0"/>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
        <p:nvSpPr>
          <p:cNvPr id="5" name="Ondertitel"/>
          <p:cNvSpPr>
            <a:spLocks noGrp="1" noChangeArrowheads="1"/>
          </p:cNvSpPr>
          <p:nvPr>
            <p:ph type="subTitle" idx="1"/>
          </p:nvPr>
        </p:nvSpPr>
        <p:spPr>
          <a:xfrm>
            <a:off x="0" y="4032000"/>
            <a:ext cx="9140825" cy="1908000"/>
          </a:xfrm>
        </p:spPr>
        <p:txBody>
          <a:bodyPr tIns="45720" rIns="267843" bIns="45720"/>
          <a:lstStyle>
            <a:lvl1pPr marL="0" indent="0">
              <a:buFont typeface="Verdana" pitchFamily="34" charset="0"/>
              <a:buNone/>
              <a:defRPr sz="1902"/>
            </a:lvl1pPr>
          </a:lstStyle>
          <a:p>
            <a:pPr lvl="0"/>
            <a:r>
              <a:rPr lang="nl-NL" noProof="0"/>
              <a:t>Click to edit Master subtitle style</a:t>
            </a:r>
          </a:p>
        </p:txBody>
      </p:sp>
      <p:pic>
        <p:nvPicPr>
          <p:cNvPr id="10" name="LogoSlash_01" descr="SLASHTRANS" hidden="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LogoSlash_02" descr="SLASHTRANS"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deBalk"/>
          <p:cNvSpPr>
            <a:spLocks noChangeArrowheads="1"/>
          </p:cNvSpPr>
          <p:nvPr userDrawn="1"/>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solidFill>
                <a:srgbClr val="FFFFFF"/>
              </a:solidFill>
            </a:endParaRPr>
          </a:p>
        </p:txBody>
      </p:sp>
      <p:sp>
        <p:nvSpPr>
          <p:cNvPr id="16" name="Paginanummer"/>
          <p:cNvSpPr/>
          <p:nvPr userDrawn="1"/>
        </p:nvSpPr>
        <p:spPr>
          <a:xfrm>
            <a:off x="8255000" y="1079500"/>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nl-NL" sz="900" smtClean="0">
                <a:solidFill>
                  <a:srgbClr val="FFFFFF"/>
                </a:solidFill>
              </a:rPr>
              <a:pPr algn="r"/>
              <a:t>‹#›</a:t>
            </a:fld>
            <a:endParaRPr lang="nl-NL" sz="900" dirty="0">
              <a:solidFill>
                <a:srgbClr val="FFFFFF"/>
              </a:solidFill>
            </a:endParaRPr>
          </a:p>
        </p:txBody>
      </p:sp>
      <p:sp>
        <p:nvSpPr>
          <p:cNvPr id="15" name="Scheiding"/>
          <p:cNvSpPr txBox="1">
            <a:spLocks noChangeArrowheads="1"/>
          </p:cNvSpPr>
          <p:nvPr userDrawn="1"/>
        </p:nvSpPr>
        <p:spPr bwMode="auto">
          <a:xfrm>
            <a:off x="8204200" y="1079500"/>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nl-NL" sz="900" dirty="0">
                <a:solidFill>
                  <a:srgbClr val="FFFFFF"/>
                </a:solidFill>
                <a:latin typeface="Verdana" pitchFamily="34" charset="0"/>
              </a:rPr>
              <a:t>|</a:t>
            </a:r>
          </a:p>
        </p:txBody>
      </p:sp>
      <p:pic>
        <p:nvPicPr>
          <p:cNvPr id="3" name="RUGlogoTop"/>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8" name="tb_Faculty"/>
          <p:cNvSpPr txBox="1">
            <a:spLocks noChangeArrowheads="1"/>
          </p:cNvSpPr>
          <p:nvPr userDrawn="1"/>
        </p:nvSpPr>
        <p:spPr bwMode="auto">
          <a:xfrm>
            <a:off x="3687763" y="339725"/>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9" name="tb_Department"/>
          <p:cNvSpPr txBox="1">
            <a:spLocks noChangeArrowheads="1"/>
          </p:cNvSpPr>
          <p:nvPr userDrawn="1"/>
        </p:nvSpPr>
        <p:spPr bwMode="auto">
          <a:xfrm>
            <a:off x="5811838" y="341313"/>
            <a:ext cx="1800225"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14" name="tbDate"/>
          <p:cNvSpPr txBox="1">
            <a:spLocks noChangeArrowheads="1"/>
          </p:cNvSpPr>
          <p:nvPr userDrawn="1"/>
        </p:nvSpPr>
        <p:spPr bwMode="auto">
          <a:xfrm>
            <a:off x="7378700" y="1079500"/>
            <a:ext cx="756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nl-NL" sz="900" dirty="0">
              <a:solidFill>
                <a:srgbClr val="FFFFFF"/>
              </a:solidFill>
              <a:latin typeface="Verdana" pitchFamily="34" charset="0"/>
            </a:endParaRPr>
          </a:p>
        </p:txBody>
      </p:sp>
    </p:spTree>
    <p:extLst>
      <p:ext uri="{BB962C8B-B14F-4D97-AF65-F5344CB8AC3E}">
        <p14:creationId xmlns:p14="http://schemas.microsoft.com/office/powerpoint/2010/main" val="516448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Vertikaal"/>
          <p:cNvSpPr>
            <a:spLocks noGrp="1"/>
          </p:cNvSpPr>
          <p:nvPr>
            <p:ph type="body" orient="vert" idx="1"/>
          </p:nvPr>
        </p:nvSpPr>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4147469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kaalkop"/>
          <p:cNvSpPr>
            <a:spLocks noGrp="1"/>
          </p:cNvSpPr>
          <p:nvPr>
            <p:ph type="title" orient="vert"/>
          </p:nvPr>
        </p:nvSpPr>
        <p:spPr>
          <a:xfrm>
            <a:off x="6856413" y="1341438"/>
            <a:ext cx="2284412" cy="5207000"/>
          </a:xfrm>
        </p:spPr>
        <p:txBody>
          <a:bodyPr vert="eaVert" tIns="46990" bIns="46990"/>
          <a:lstStyle>
            <a:lvl1pPr>
              <a:defRPr sz="4200"/>
            </a:lvl1pPr>
          </a:lstStyle>
          <a:p>
            <a:r>
              <a:rPr lang="en-US"/>
              <a:t>Click to edit Master title style</a:t>
            </a:r>
            <a:endParaRPr lang="nl-NL"/>
          </a:p>
        </p:txBody>
      </p:sp>
      <p:sp>
        <p:nvSpPr>
          <p:cNvPr id="3" name="Vertikaalklein"/>
          <p:cNvSpPr>
            <a:spLocks noGrp="1"/>
          </p:cNvSpPr>
          <p:nvPr>
            <p:ph type="body" orient="vert" idx="1"/>
          </p:nvPr>
        </p:nvSpPr>
        <p:spPr>
          <a:xfrm>
            <a:off x="0" y="1341438"/>
            <a:ext cx="6704013" cy="5207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14420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dirty="0"/>
              <a:t>Click to edit Master title style</a:t>
            </a:r>
            <a:endParaRPr lang="nl-NL" dirty="0"/>
          </a:p>
        </p:txBody>
      </p:sp>
      <p:sp>
        <p:nvSpPr>
          <p:cNvPr id="3" name="Tekstvak"/>
          <p:cNvSpPr>
            <a:spLocks noGrp="1"/>
          </p:cNvSpPr>
          <p:nvPr>
            <p:ph type="body"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1349007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fdekplaat"/>
          <p:cNvSpPr/>
          <p:nvPr userDrawn="1"/>
        </p:nvSpPr>
        <p:spPr>
          <a:xfrm>
            <a:off x="0" y="0"/>
            <a:ext cx="9144000" cy="1017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nl-NL"/>
          </a:p>
        </p:txBody>
      </p:sp>
      <p:sp>
        <p:nvSpPr>
          <p:cNvPr id="5" name="tb_Break"/>
          <p:cNvSpPr>
            <a:spLocks noGrp="1" noChangeArrowheads="1"/>
          </p:cNvSpPr>
          <p:nvPr>
            <p:ph type="ctrTitle"/>
          </p:nvPr>
        </p:nvSpPr>
        <p:spPr bwMode="auto">
          <a:xfrm>
            <a:off x="-1" y="1278000"/>
            <a:ext cx="9144000" cy="2476500"/>
          </a:xfrm>
          <a:prstGeom prst="rect">
            <a:avLst/>
          </a:prstGeom>
          <a:solidFill>
            <a:srgbClr val="505050"/>
          </a:solidFill>
          <a:ln w="0" cmpd="sng">
            <a:noFill/>
          </a:ln>
          <a:effectLst/>
          <a:extLst>
            <a:ext uri="{91240B29-F687-4F45-9708-019B960494DF}">
              <a14:hiddenLine xmlns:a14="http://schemas.microsoft.com/office/drawing/2010/main" w="0" cmpd="sng">
                <a:solidFill>
                  <a:srgbClr val="000000"/>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2091" tIns="215900" rIns="267843" bIns="45720" anchor="t"/>
          <a:lstStyle>
            <a:lvl1pPr>
              <a:defRPr sz="4000">
                <a:solidFill>
                  <a:srgbClr val="FFFFFF"/>
                </a:solidFill>
              </a:defRPr>
            </a:lvl1pPr>
          </a:lstStyle>
          <a:p>
            <a:pPr lvl="0"/>
            <a:endParaRPr lang="en-GB" noProof="0" dirty="0"/>
          </a:p>
        </p:txBody>
      </p:sp>
      <p:sp>
        <p:nvSpPr>
          <p:cNvPr id="11" name="shape_Transparantie"/>
          <p:cNvSpPr>
            <a:spLocks noChangeArrowheads="1"/>
          </p:cNvSpPr>
          <p:nvPr userDrawn="1"/>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dirty="0"/>
          </a:p>
        </p:txBody>
      </p:sp>
      <p:sp>
        <p:nvSpPr>
          <p:cNvPr id="12" name="shape_TransFollower"/>
          <p:cNvSpPr>
            <a:spLocks noChangeArrowheads="1"/>
          </p:cNvSpPr>
          <p:nvPr userDrawn="1"/>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p>
        </p:txBody>
      </p:sp>
      <p:pic>
        <p:nvPicPr>
          <p:cNvPr id="8" name="LogoSlash_01" descr="SLASHTRANS" hidden="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LogoSlash_02" descr="SLASHTRANS"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ndertitel"/>
          <p:cNvSpPr>
            <a:spLocks noGrp="1" noChangeArrowheads="1"/>
          </p:cNvSpPr>
          <p:nvPr>
            <p:ph type="subTitle" idx="1"/>
          </p:nvPr>
        </p:nvSpPr>
        <p:spPr>
          <a:xfrm>
            <a:off x="0" y="4035425"/>
            <a:ext cx="9140825" cy="1905000"/>
          </a:xfrm>
        </p:spPr>
        <p:txBody>
          <a:bodyPr tIns="45720" rIns="267843" bIns="45720"/>
          <a:lstStyle>
            <a:lvl1pPr marL="0" indent="0">
              <a:buFont typeface="Verdana" pitchFamily="34" charset="0"/>
              <a:buNone/>
              <a:defRPr sz="1900"/>
            </a:lvl1pPr>
          </a:lstStyle>
          <a:p>
            <a:pPr lvl="0"/>
            <a:r>
              <a:rPr lang="nl-NL" noProof="0"/>
              <a:t>Click to edit Master subtitle style</a:t>
            </a:r>
          </a:p>
        </p:txBody>
      </p:sp>
      <p:sp>
        <p:nvSpPr>
          <p:cNvPr id="14" name="RodeBalk"/>
          <p:cNvSpPr>
            <a:spLocks noChangeArrowheads="1"/>
          </p:cNvSpPr>
          <p:nvPr userDrawn="1"/>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solidFill>
                <a:srgbClr val="FFFFFF"/>
              </a:solidFill>
            </a:endParaRPr>
          </a:p>
        </p:txBody>
      </p:sp>
      <p:pic>
        <p:nvPicPr>
          <p:cNvPr id="2" name="RUGlogoTop"/>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6" name="tb_Faculty"/>
          <p:cNvSpPr txBox="1">
            <a:spLocks noChangeArrowheads="1"/>
          </p:cNvSpPr>
          <p:nvPr userDrawn="1"/>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7" name="tb_Department"/>
          <p:cNvSpPr txBox="1">
            <a:spLocks noChangeAspect="1" noChangeArrowheads="1"/>
          </p:cNvSpPr>
          <p:nvPr userDrawn="1"/>
        </p:nvSpPr>
        <p:spPr bwMode="auto">
          <a:xfrm>
            <a:off x="5811838" y="341313"/>
            <a:ext cx="180022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Tree>
    <p:extLst>
      <p:ext uri="{BB962C8B-B14F-4D97-AF65-F5344CB8AC3E}">
        <p14:creationId xmlns:p14="http://schemas.microsoft.com/office/powerpoint/2010/main" val="2673825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vak"/>
          <p:cNvSpPr>
            <a:spLocks noGrp="1"/>
          </p:cNvSpPr>
          <p:nvPr>
            <p:ph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863736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Sectietitel"/>
          <p:cNvSpPr>
            <a:spLocks noGrp="1"/>
          </p:cNvSpPr>
          <p:nvPr>
            <p:ph type="title"/>
          </p:nvPr>
        </p:nvSpPr>
        <p:spPr>
          <a:xfrm>
            <a:off x="722313" y="4406900"/>
            <a:ext cx="7772400" cy="1362075"/>
          </a:xfrm>
        </p:spPr>
        <p:txBody>
          <a:bodyPr tIns="46990" bIns="46990" anchor="t"/>
          <a:lstStyle>
            <a:lvl1pPr algn="l">
              <a:defRPr sz="4000" b="1" cap="all"/>
            </a:lvl1pPr>
          </a:lstStyle>
          <a:p>
            <a:r>
              <a:rPr lang="en-US"/>
              <a:t>Click to edit Master title style</a:t>
            </a:r>
            <a:endParaRPr lang="nl-NL"/>
          </a:p>
        </p:txBody>
      </p:sp>
      <p:sp>
        <p:nvSpPr>
          <p:cNvPr id="3" name="Boventitel"/>
          <p:cNvSpPr>
            <a:spLocks noGrp="1"/>
          </p:cNvSpPr>
          <p:nvPr>
            <p:ph type="body" idx="1"/>
          </p:nvPr>
        </p:nvSpPr>
        <p:spPr>
          <a:xfrm>
            <a:off x="722313" y="2906713"/>
            <a:ext cx="7772400" cy="1500187"/>
          </a:xfrm>
        </p:spPr>
        <p:txBody>
          <a:bodyPr tIns="45720" bIns="45720"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41189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links"/>
          <p:cNvSpPr>
            <a:spLocks noGrp="1"/>
          </p:cNvSpPr>
          <p:nvPr>
            <p:ph sz="half" idx="1"/>
          </p:nvPr>
        </p:nvSpPr>
        <p:spPr>
          <a:xfrm>
            <a:off x="0" y="2230438"/>
            <a:ext cx="4494213"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kstrechts"/>
          <p:cNvSpPr>
            <a:spLocks noGrp="1"/>
          </p:cNvSpPr>
          <p:nvPr>
            <p:ph sz="half" idx="2"/>
          </p:nvPr>
        </p:nvSpPr>
        <p:spPr>
          <a:xfrm>
            <a:off x="4646613" y="2230438"/>
            <a:ext cx="4494212"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761895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Titelvak"/>
          <p:cNvSpPr>
            <a:spLocks noGrp="1"/>
          </p:cNvSpPr>
          <p:nvPr>
            <p:ph type="title"/>
          </p:nvPr>
        </p:nvSpPr>
        <p:spPr>
          <a:xfrm>
            <a:off x="0" y="1284288"/>
            <a:ext cx="9144000" cy="638944"/>
          </a:xfrm>
        </p:spPr>
        <p:txBody>
          <a:bodyPr tIns="46990" bIns="46990"/>
          <a:lstStyle>
            <a:lvl1pPr>
              <a:defRPr sz="4200"/>
            </a:lvl1pPr>
          </a:lstStyle>
          <a:p>
            <a:r>
              <a:rPr lang="en-US" dirty="0"/>
              <a:t>Click to edit Master title style</a:t>
            </a:r>
            <a:endParaRPr lang="nl-NL" dirty="0"/>
          </a:p>
        </p:txBody>
      </p:sp>
      <p:sp>
        <p:nvSpPr>
          <p:cNvPr id="9" name="Koplinks"/>
          <p:cNvSpPr>
            <a:spLocks noGrp="1"/>
          </p:cNvSpPr>
          <p:nvPr>
            <p:ph type="body" idx="1"/>
          </p:nvPr>
        </p:nvSpPr>
        <p:spPr>
          <a:xfrm>
            <a:off x="467544" y="2132856"/>
            <a:ext cx="4040188" cy="639762"/>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Kleinlinks"/>
          <p:cNvSpPr>
            <a:spLocks noGrp="1"/>
          </p:cNvSpPr>
          <p:nvPr>
            <p:ph sz="half" idx="2"/>
          </p:nvPr>
        </p:nvSpPr>
        <p:spPr>
          <a:xfrm>
            <a:off x="457200" y="2780928"/>
            <a:ext cx="4040188"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11" name="Koprechts"/>
          <p:cNvSpPr>
            <a:spLocks noGrp="1"/>
          </p:cNvSpPr>
          <p:nvPr>
            <p:ph type="body" sz="quarter" idx="3"/>
          </p:nvPr>
        </p:nvSpPr>
        <p:spPr>
          <a:xfrm>
            <a:off x="4645025" y="2132856"/>
            <a:ext cx="4041775" cy="648071"/>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Kleinrechts"/>
          <p:cNvSpPr>
            <a:spLocks noGrp="1"/>
          </p:cNvSpPr>
          <p:nvPr>
            <p:ph sz="quarter" idx="4"/>
          </p:nvPr>
        </p:nvSpPr>
        <p:spPr>
          <a:xfrm>
            <a:off x="4645025" y="2780928"/>
            <a:ext cx="4041775"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278604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Tree>
    <p:extLst>
      <p:ext uri="{BB962C8B-B14F-4D97-AF65-F5344CB8AC3E}">
        <p14:creationId xmlns:p14="http://schemas.microsoft.com/office/powerpoint/2010/main" val="1652831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567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vak"/>
          <p:cNvSpPr>
            <a:spLocks noGrp="1"/>
          </p:cNvSpPr>
          <p:nvPr>
            <p:ph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84563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Koplinks"/>
          <p:cNvSpPr>
            <a:spLocks noGrp="1"/>
          </p:cNvSpPr>
          <p:nvPr>
            <p:ph type="title"/>
          </p:nvPr>
        </p:nvSpPr>
        <p:spPr>
          <a:xfrm>
            <a:off x="251520" y="1340768"/>
            <a:ext cx="3213993" cy="864096"/>
          </a:xfrm>
        </p:spPr>
        <p:txBody>
          <a:bodyPr tIns="45720" bIns="45720" anchor="b"/>
          <a:lstStyle>
            <a:lvl1pPr algn="l">
              <a:defRPr sz="2000" b="1"/>
            </a:lvl1pPr>
          </a:lstStyle>
          <a:p>
            <a:r>
              <a:rPr lang="en-US" dirty="0"/>
              <a:t>Click to edit Master title style</a:t>
            </a:r>
            <a:endParaRPr lang="nl-NL" dirty="0"/>
          </a:p>
        </p:txBody>
      </p:sp>
      <p:sp>
        <p:nvSpPr>
          <p:cNvPr id="7" name="Rechtsgroot"/>
          <p:cNvSpPr>
            <a:spLocks noGrp="1"/>
          </p:cNvSpPr>
          <p:nvPr>
            <p:ph idx="1"/>
          </p:nvPr>
        </p:nvSpPr>
        <p:spPr>
          <a:xfrm>
            <a:off x="3575050" y="1340768"/>
            <a:ext cx="5111750" cy="5184576"/>
          </a:xfrm>
        </p:spPr>
        <p:txBody>
          <a:bodyPr tIns="45720" bIns="4572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8" name="Tekstlinks"/>
          <p:cNvSpPr>
            <a:spLocks noGrp="1"/>
          </p:cNvSpPr>
          <p:nvPr>
            <p:ph type="body" sz="half" idx="2"/>
          </p:nvPr>
        </p:nvSpPr>
        <p:spPr>
          <a:xfrm>
            <a:off x="251520" y="2204864"/>
            <a:ext cx="3213993" cy="4320480"/>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716141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Onderschriftkop"/>
          <p:cNvSpPr>
            <a:spLocks noGrp="1"/>
          </p:cNvSpPr>
          <p:nvPr>
            <p:ph type="title"/>
          </p:nvPr>
        </p:nvSpPr>
        <p:spPr>
          <a:xfrm>
            <a:off x="1792288" y="5085184"/>
            <a:ext cx="5486400" cy="648072"/>
          </a:xfrm>
        </p:spPr>
        <p:txBody>
          <a:bodyPr tIns="46990" bIns="46990" anchor="b"/>
          <a:lstStyle>
            <a:lvl1pPr algn="l">
              <a:defRPr sz="2000" b="1"/>
            </a:lvl1pPr>
          </a:lstStyle>
          <a:p>
            <a:r>
              <a:rPr lang="en-US" dirty="0"/>
              <a:t>Click to edit Master title style</a:t>
            </a:r>
            <a:endParaRPr lang="nl-NL" dirty="0"/>
          </a:p>
        </p:txBody>
      </p:sp>
      <p:sp>
        <p:nvSpPr>
          <p:cNvPr id="7" name="Figuur"/>
          <p:cNvSpPr>
            <a:spLocks noGrp="1" noChangeAspect="1"/>
          </p:cNvSpPr>
          <p:nvPr>
            <p:ph type="pic" idx="1"/>
          </p:nvPr>
        </p:nvSpPr>
        <p:spPr>
          <a:xfrm>
            <a:off x="1792288" y="1484783"/>
            <a:ext cx="5486400" cy="3600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8" name="Onderschrift"/>
          <p:cNvSpPr>
            <a:spLocks noGrp="1"/>
          </p:cNvSpPr>
          <p:nvPr>
            <p:ph type="body" sz="half" idx="2"/>
          </p:nvPr>
        </p:nvSpPr>
        <p:spPr>
          <a:xfrm>
            <a:off x="1792288" y="5733256"/>
            <a:ext cx="5486400" cy="792088"/>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857923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5"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6" name="Vertikaal"/>
          <p:cNvSpPr>
            <a:spLocks noGrp="1"/>
          </p:cNvSpPr>
          <p:nvPr>
            <p:ph type="body" orient="vert" idx="1"/>
          </p:nvPr>
        </p:nvSpPr>
        <p:spPr>
          <a:xfrm>
            <a:off x="0" y="2230438"/>
            <a:ext cx="9140825" cy="4318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640592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5" name="Vertikaalkop"/>
          <p:cNvSpPr>
            <a:spLocks noGrp="1"/>
          </p:cNvSpPr>
          <p:nvPr>
            <p:ph type="title" orient="vert"/>
          </p:nvPr>
        </p:nvSpPr>
        <p:spPr>
          <a:xfrm>
            <a:off x="6856413" y="1341438"/>
            <a:ext cx="2284412" cy="5207000"/>
          </a:xfrm>
        </p:spPr>
        <p:txBody>
          <a:bodyPr vert="eaVert" tIns="46990" bIns="46990"/>
          <a:lstStyle>
            <a:lvl1pPr>
              <a:defRPr sz="4200"/>
            </a:lvl1pPr>
          </a:lstStyle>
          <a:p>
            <a:r>
              <a:rPr lang="en-US"/>
              <a:t>Click to edit Master title style</a:t>
            </a:r>
            <a:endParaRPr lang="nl-NL"/>
          </a:p>
        </p:txBody>
      </p:sp>
      <p:sp>
        <p:nvSpPr>
          <p:cNvPr id="6" name="Vertikaalklein"/>
          <p:cNvSpPr>
            <a:spLocks noGrp="1"/>
          </p:cNvSpPr>
          <p:nvPr>
            <p:ph type="body" orient="vert" idx="1"/>
          </p:nvPr>
        </p:nvSpPr>
        <p:spPr>
          <a:xfrm>
            <a:off x="0" y="1341438"/>
            <a:ext cx="6704013" cy="5207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66322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Afdekplaat"/>
          <p:cNvSpPr/>
          <p:nvPr userDrawn="1"/>
        </p:nvSpPr>
        <p:spPr>
          <a:xfrm>
            <a:off x="0" y="0"/>
            <a:ext cx="9144000" cy="1017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nl-NL"/>
          </a:p>
        </p:txBody>
      </p:sp>
      <p:sp>
        <p:nvSpPr>
          <p:cNvPr id="5" name="tb_End"/>
          <p:cNvSpPr>
            <a:spLocks noGrp="1" noChangeArrowheads="1"/>
          </p:cNvSpPr>
          <p:nvPr>
            <p:ph type="ctrTitle"/>
          </p:nvPr>
        </p:nvSpPr>
        <p:spPr bwMode="auto">
          <a:xfrm>
            <a:off x="-1" y="1278000"/>
            <a:ext cx="9144000" cy="2476500"/>
          </a:xfrm>
          <a:prstGeom prst="rect">
            <a:avLst/>
          </a:prstGeom>
          <a:solidFill>
            <a:srgbClr val="505050"/>
          </a:solidFill>
          <a:ln w="0" cmpd="sng">
            <a:noFill/>
          </a:ln>
          <a:effectLst/>
          <a:extLst>
            <a:ext uri="{91240B29-F687-4F45-9708-019B960494DF}">
              <a14:hiddenLine xmlns:a14="http://schemas.microsoft.com/office/drawing/2010/main" w="0" cmpd="sng">
                <a:solidFill>
                  <a:srgbClr val="000000"/>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2091" tIns="215900" rIns="267843" bIns="45720" anchor="t"/>
          <a:lstStyle>
            <a:lvl1pPr>
              <a:defRPr sz="4000">
                <a:solidFill>
                  <a:srgbClr val="FFFFFF"/>
                </a:solidFill>
              </a:defRPr>
            </a:lvl1pPr>
          </a:lstStyle>
          <a:p>
            <a:pPr lvl="0"/>
            <a:endParaRPr lang="en-GB" noProof="0" dirty="0"/>
          </a:p>
        </p:txBody>
      </p:sp>
      <p:sp>
        <p:nvSpPr>
          <p:cNvPr id="11" name="shape_Transparantie"/>
          <p:cNvSpPr>
            <a:spLocks noChangeArrowheads="1"/>
          </p:cNvSpPr>
          <p:nvPr userDrawn="1"/>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dirty="0"/>
          </a:p>
        </p:txBody>
      </p:sp>
      <p:sp>
        <p:nvSpPr>
          <p:cNvPr id="12" name="shape_TransFollower"/>
          <p:cNvSpPr>
            <a:spLocks noChangeArrowheads="1"/>
          </p:cNvSpPr>
          <p:nvPr userDrawn="1"/>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p>
        </p:txBody>
      </p:sp>
      <p:pic>
        <p:nvPicPr>
          <p:cNvPr id="8" name="LogoSlash_01" descr="SLASHTRANS" hidden="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LogoSlash_02" descr="SLASHTRANS"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ndertitel"/>
          <p:cNvSpPr>
            <a:spLocks noGrp="1" noChangeArrowheads="1"/>
          </p:cNvSpPr>
          <p:nvPr>
            <p:ph type="subTitle" idx="1"/>
          </p:nvPr>
        </p:nvSpPr>
        <p:spPr>
          <a:xfrm>
            <a:off x="0" y="4035425"/>
            <a:ext cx="9140825" cy="1905000"/>
          </a:xfrm>
          <a:ln>
            <a:noFill/>
          </a:ln>
        </p:spPr>
        <p:txBody>
          <a:bodyPr tIns="45720" rIns="267843" bIns="45720"/>
          <a:lstStyle>
            <a:lvl1pPr marL="0" indent="0">
              <a:buFont typeface="Verdana" pitchFamily="34" charset="0"/>
              <a:buNone/>
              <a:defRPr sz="1900"/>
            </a:lvl1pPr>
          </a:lstStyle>
          <a:p>
            <a:pPr lvl="0"/>
            <a:r>
              <a:rPr lang="nl-NL" noProof="0" dirty="0"/>
              <a:t>Click </a:t>
            </a:r>
            <a:r>
              <a:rPr lang="nl-NL" noProof="0" dirty="0" err="1"/>
              <a:t>to</a:t>
            </a:r>
            <a:r>
              <a:rPr lang="nl-NL" noProof="0" dirty="0"/>
              <a:t> </a:t>
            </a:r>
            <a:r>
              <a:rPr lang="nl-NL" noProof="0" dirty="0" err="1"/>
              <a:t>edit</a:t>
            </a:r>
            <a:r>
              <a:rPr lang="nl-NL" noProof="0" dirty="0"/>
              <a:t> Master </a:t>
            </a:r>
            <a:r>
              <a:rPr lang="nl-NL" noProof="0" dirty="0" err="1"/>
              <a:t>subtitle</a:t>
            </a:r>
            <a:r>
              <a:rPr lang="nl-NL" noProof="0" dirty="0"/>
              <a:t> </a:t>
            </a:r>
            <a:r>
              <a:rPr lang="nl-NL" noProof="0" dirty="0" err="1"/>
              <a:t>style</a:t>
            </a:r>
            <a:endParaRPr lang="nl-NL" noProof="0" dirty="0"/>
          </a:p>
        </p:txBody>
      </p:sp>
      <p:sp>
        <p:nvSpPr>
          <p:cNvPr id="16" name="RodeBalk"/>
          <p:cNvSpPr>
            <a:spLocks noChangeArrowheads="1"/>
          </p:cNvSpPr>
          <p:nvPr userDrawn="1"/>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solidFill>
                <a:srgbClr val="FFFFFF"/>
              </a:solidFill>
            </a:endParaRPr>
          </a:p>
        </p:txBody>
      </p:sp>
      <p:pic>
        <p:nvPicPr>
          <p:cNvPr id="2" name="RUGlogoTop"/>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6" name="tb_Faculty"/>
          <p:cNvSpPr txBox="1">
            <a:spLocks noChangeArrowheads="1"/>
          </p:cNvSpPr>
          <p:nvPr userDrawn="1"/>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7" name="tb_Department"/>
          <p:cNvSpPr txBox="1">
            <a:spLocks noChangeArrowheads="1"/>
          </p:cNvSpPr>
          <p:nvPr userDrawn="1"/>
        </p:nvSpPr>
        <p:spPr bwMode="auto">
          <a:xfrm>
            <a:off x="5811838" y="341313"/>
            <a:ext cx="180022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Tree>
    <p:extLst>
      <p:ext uri="{BB962C8B-B14F-4D97-AF65-F5344CB8AC3E}">
        <p14:creationId xmlns:p14="http://schemas.microsoft.com/office/powerpoint/2010/main" val="2379490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vak"/>
          <p:cNvSpPr>
            <a:spLocks noGrp="1"/>
          </p:cNvSpPr>
          <p:nvPr>
            <p:ph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492201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Sectietitel"/>
          <p:cNvSpPr>
            <a:spLocks noGrp="1"/>
          </p:cNvSpPr>
          <p:nvPr>
            <p:ph type="title"/>
          </p:nvPr>
        </p:nvSpPr>
        <p:spPr>
          <a:xfrm>
            <a:off x="722313" y="4406900"/>
            <a:ext cx="7772400" cy="1362075"/>
          </a:xfrm>
        </p:spPr>
        <p:txBody>
          <a:bodyPr tIns="46990" bIns="46990" anchor="t"/>
          <a:lstStyle>
            <a:lvl1pPr algn="l">
              <a:defRPr sz="4000" b="1" cap="all"/>
            </a:lvl1pPr>
          </a:lstStyle>
          <a:p>
            <a:r>
              <a:rPr lang="en-US"/>
              <a:t>Click to edit Master title style</a:t>
            </a:r>
            <a:endParaRPr lang="nl-NL"/>
          </a:p>
        </p:txBody>
      </p:sp>
      <p:sp>
        <p:nvSpPr>
          <p:cNvPr id="3" name="Boventitel"/>
          <p:cNvSpPr>
            <a:spLocks noGrp="1"/>
          </p:cNvSpPr>
          <p:nvPr>
            <p:ph type="body" idx="1"/>
          </p:nvPr>
        </p:nvSpPr>
        <p:spPr>
          <a:xfrm>
            <a:off x="722313" y="2906713"/>
            <a:ext cx="7772400" cy="1500187"/>
          </a:xfrm>
        </p:spPr>
        <p:txBody>
          <a:bodyPr tIns="45720" bIns="45720"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021642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links"/>
          <p:cNvSpPr>
            <a:spLocks noGrp="1"/>
          </p:cNvSpPr>
          <p:nvPr>
            <p:ph sz="half" idx="1"/>
          </p:nvPr>
        </p:nvSpPr>
        <p:spPr>
          <a:xfrm>
            <a:off x="0" y="2230438"/>
            <a:ext cx="4494213"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Tekstrechts"/>
          <p:cNvSpPr>
            <a:spLocks noGrp="1"/>
          </p:cNvSpPr>
          <p:nvPr>
            <p:ph sz="half" idx="2"/>
          </p:nvPr>
        </p:nvSpPr>
        <p:spPr>
          <a:xfrm>
            <a:off x="4646613" y="2230438"/>
            <a:ext cx="4494212"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850131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Titelvak"/>
          <p:cNvSpPr>
            <a:spLocks noGrp="1"/>
          </p:cNvSpPr>
          <p:nvPr>
            <p:ph type="title"/>
          </p:nvPr>
        </p:nvSpPr>
        <p:spPr>
          <a:xfrm>
            <a:off x="0" y="1284288"/>
            <a:ext cx="9144000" cy="638944"/>
          </a:xfrm>
        </p:spPr>
        <p:txBody>
          <a:bodyPr tIns="46990" bIns="46990"/>
          <a:lstStyle>
            <a:lvl1pPr>
              <a:defRPr sz="4200"/>
            </a:lvl1pPr>
          </a:lstStyle>
          <a:p>
            <a:r>
              <a:rPr lang="en-US" dirty="0"/>
              <a:t>Click to edit Master title style</a:t>
            </a:r>
            <a:endParaRPr lang="nl-NL" dirty="0"/>
          </a:p>
        </p:txBody>
      </p:sp>
      <p:sp>
        <p:nvSpPr>
          <p:cNvPr id="9" name="Koplinks"/>
          <p:cNvSpPr>
            <a:spLocks noGrp="1"/>
          </p:cNvSpPr>
          <p:nvPr>
            <p:ph type="body" idx="1"/>
          </p:nvPr>
        </p:nvSpPr>
        <p:spPr>
          <a:xfrm>
            <a:off x="467544" y="2132856"/>
            <a:ext cx="4040188" cy="639762"/>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Kleinlinks"/>
          <p:cNvSpPr>
            <a:spLocks noGrp="1"/>
          </p:cNvSpPr>
          <p:nvPr>
            <p:ph sz="half" idx="2"/>
          </p:nvPr>
        </p:nvSpPr>
        <p:spPr>
          <a:xfrm>
            <a:off x="457200" y="2780928"/>
            <a:ext cx="4040188"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11" name="Koprechts"/>
          <p:cNvSpPr>
            <a:spLocks noGrp="1"/>
          </p:cNvSpPr>
          <p:nvPr>
            <p:ph type="body" sz="quarter" idx="3"/>
          </p:nvPr>
        </p:nvSpPr>
        <p:spPr>
          <a:xfrm>
            <a:off x="4645025" y="2132856"/>
            <a:ext cx="4041775" cy="648071"/>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Kleinrechts"/>
          <p:cNvSpPr>
            <a:spLocks noGrp="1"/>
          </p:cNvSpPr>
          <p:nvPr>
            <p:ph sz="quarter" idx="4"/>
          </p:nvPr>
        </p:nvSpPr>
        <p:spPr>
          <a:xfrm>
            <a:off x="4645025" y="2780928"/>
            <a:ext cx="4041775"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896142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dirty="0"/>
              <a:t>Click to edit Master title style</a:t>
            </a:r>
            <a:endParaRPr lang="nl-NL" dirty="0"/>
          </a:p>
        </p:txBody>
      </p:sp>
    </p:spTree>
    <p:extLst>
      <p:ext uri="{BB962C8B-B14F-4D97-AF65-F5344CB8AC3E}">
        <p14:creationId xmlns:p14="http://schemas.microsoft.com/office/powerpoint/2010/main" val="2109332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Sectietitel"/>
          <p:cNvSpPr>
            <a:spLocks noGrp="1"/>
          </p:cNvSpPr>
          <p:nvPr>
            <p:ph type="title"/>
          </p:nvPr>
        </p:nvSpPr>
        <p:spPr>
          <a:xfrm>
            <a:off x="722313" y="4406900"/>
            <a:ext cx="7772400" cy="1362075"/>
          </a:xfrm>
        </p:spPr>
        <p:txBody>
          <a:bodyPr tIns="46990" bIns="46990" anchor="t"/>
          <a:lstStyle>
            <a:lvl1pPr algn="l">
              <a:defRPr sz="4000" b="1" cap="all"/>
            </a:lvl1pPr>
          </a:lstStyle>
          <a:p>
            <a:r>
              <a:rPr lang="en-US" dirty="0"/>
              <a:t>Click to edit Master title style</a:t>
            </a:r>
            <a:endParaRPr lang="nl-NL" dirty="0"/>
          </a:p>
        </p:txBody>
      </p:sp>
      <p:sp>
        <p:nvSpPr>
          <p:cNvPr id="3" name="Boventitel"/>
          <p:cNvSpPr>
            <a:spLocks noGrp="1"/>
          </p:cNvSpPr>
          <p:nvPr>
            <p:ph type="body" idx="1"/>
          </p:nvPr>
        </p:nvSpPr>
        <p:spPr>
          <a:xfrm>
            <a:off x="722313" y="2906713"/>
            <a:ext cx="7772400" cy="1500187"/>
          </a:xfrm>
        </p:spPr>
        <p:txBody>
          <a:bodyPr tIns="45720" bIns="45720"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5714511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105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Koplinks"/>
          <p:cNvSpPr>
            <a:spLocks noGrp="1"/>
          </p:cNvSpPr>
          <p:nvPr>
            <p:ph type="title"/>
          </p:nvPr>
        </p:nvSpPr>
        <p:spPr>
          <a:xfrm>
            <a:off x="251520" y="1340768"/>
            <a:ext cx="3213993" cy="864096"/>
          </a:xfrm>
        </p:spPr>
        <p:txBody>
          <a:bodyPr tIns="45720" bIns="45720" anchor="b"/>
          <a:lstStyle>
            <a:lvl1pPr algn="l">
              <a:defRPr sz="2000" b="1"/>
            </a:lvl1pPr>
          </a:lstStyle>
          <a:p>
            <a:r>
              <a:rPr lang="en-US" dirty="0"/>
              <a:t>Click to edit Master title style</a:t>
            </a:r>
            <a:endParaRPr lang="nl-NL" dirty="0"/>
          </a:p>
        </p:txBody>
      </p:sp>
      <p:sp>
        <p:nvSpPr>
          <p:cNvPr id="7" name="Rechtsgroot"/>
          <p:cNvSpPr>
            <a:spLocks noGrp="1"/>
          </p:cNvSpPr>
          <p:nvPr>
            <p:ph idx="1"/>
          </p:nvPr>
        </p:nvSpPr>
        <p:spPr>
          <a:xfrm>
            <a:off x="3575050" y="1340768"/>
            <a:ext cx="5111750" cy="5184576"/>
          </a:xfrm>
        </p:spPr>
        <p:txBody>
          <a:bodyPr tIns="45720" bIns="4572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8" name="Tekstlinks"/>
          <p:cNvSpPr>
            <a:spLocks noGrp="1"/>
          </p:cNvSpPr>
          <p:nvPr>
            <p:ph type="body" sz="half" idx="2"/>
          </p:nvPr>
        </p:nvSpPr>
        <p:spPr>
          <a:xfrm>
            <a:off x="251520" y="2204864"/>
            <a:ext cx="3213993" cy="4320480"/>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674710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Onderschriftkop"/>
          <p:cNvSpPr>
            <a:spLocks noGrp="1"/>
          </p:cNvSpPr>
          <p:nvPr>
            <p:ph type="title"/>
          </p:nvPr>
        </p:nvSpPr>
        <p:spPr>
          <a:xfrm>
            <a:off x="1792288" y="5085184"/>
            <a:ext cx="5486400" cy="648072"/>
          </a:xfrm>
        </p:spPr>
        <p:txBody>
          <a:bodyPr tIns="46990" bIns="46990" anchor="b"/>
          <a:lstStyle>
            <a:lvl1pPr algn="l">
              <a:defRPr sz="2000" b="1"/>
            </a:lvl1pPr>
          </a:lstStyle>
          <a:p>
            <a:r>
              <a:rPr lang="en-US" dirty="0"/>
              <a:t>Click to edit Master title style</a:t>
            </a:r>
            <a:endParaRPr lang="nl-NL" dirty="0"/>
          </a:p>
        </p:txBody>
      </p:sp>
      <p:sp>
        <p:nvSpPr>
          <p:cNvPr id="11" name="Figuur"/>
          <p:cNvSpPr>
            <a:spLocks noGrp="1" noChangeAspect="1"/>
          </p:cNvSpPr>
          <p:nvPr>
            <p:ph type="pic" idx="1"/>
          </p:nvPr>
        </p:nvSpPr>
        <p:spPr>
          <a:xfrm>
            <a:off x="1792288" y="1484783"/>
            <a:ext cx="5486400" cy="3600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12" name="Onderschrift"/>
          <p:cNvSpPr>
            <a:spLocks noGrp="1"/>
          </p:cNvSpPr>
          <p:nvPr>
            <p:ph type="body" sz="half" idx="2"/>
          </p:nvPr>
        </p:nvSpPr>
        <p:spPr>
          <a:xfrm>
            <a:off x="1792288" y="5733256"/>
            <a:ext cx="5486400" cy="792088"/>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620668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5"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6" name="Vertikaal"/>
          <p:cNvSpPr>
            <a:spLocks noGrp="1"/>
          </p:cNvSpPr>
          <p:nvPr>
            <p:ph type="body" orient="vert" idx="1"/>
          </p:nvPr>
        </p:nvSpPr>
        <p:spPr>
          <a:xfrm>
            <a:off x="0" y="2230438"/>
            <a:ext cx="9140825" cy="4318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1563361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5" name="Vertikaalkop"/>
          <p:cNvSpPr>
            <a:spLocks noGrp="1"/>
          </p:cNvSpPr>
          <p:nvPr>
            <p:ph type="title" orient="vert"/>
          </p:nvPr>
        </p:nvSpPr>
        <p:spPr>
          <a:xfrm>
            <a:off x="6856413" y="1341438"/>
            <a:ext cx="2284412" cy="5207000"/>
          </a:xfrm>
        </p:spPr>
        <p:txBody>
          <a:bodyPr vert="eaVert" tIns="46990" bIns="46990"/>
          <a:lstStyle>
            <a:lvl1pPr>
              <a:defRPr sz="4200"/>
            </a:lvl1pPr>
          </a:lstStyle>
          <a:p>
            <a:r>
              <a:rPr lang="en-US"/>
              <a:t>Click to edit Master title style</a:t>
            </a:r>
            <a:endParaRPr lang="nl-NL"/>
          </a:p>
        </p:txBody>
      </p:sp>
      <p:sp>
        <p:nvSpPr>
          <p:cNvPr id="6" name="Vertikaalklein"/>
          <p:cNvSpPr>
            <a:spLocks noGrp="1"/>
          </p:cNvSpPr>
          <p:nvPr>
            <p:ph type="body" orient="vert" idx="1"/>
          </p:nvPr>
        </p:nvSpPr>
        <p:spPr>
          <a:xfrm>
            <a:off x="0" y="1341438"/>
            <a:ext cx="6704013" cy="5207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477834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links"/>
          <p:cNvSpPr>
            <a:spLocks noGrp="1"/>
          </p:cNvSpPr>
          <p:nvPr>
            <p:ph sz="half" idx="1"/>
          </p:nvPr>
        </p:nvSpPr>
        <p:spPr>
          <a:xfrm>
            <a:off x="0" y="2230438"/>
            <a:ext cx="4494213"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Tekstrechts"/>
          <p:cNvSpPr>
            <a:spLocks noGrp="1"/>
          </p:cNvSpPr>
          <p:nvPr>
            <p:ph sz="half" idx="2"/>
          </p:nvPr>
        </p:nvSpPr>
        <p:spPr>
          <a:xfrm>
            <a:off x="4646613" y="2230438"/>
            <a:ext cx="4494212"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4174909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4000" cy="638944"/>
          </a:xfrm>
        </p:spPr>
        <p:txBody>
          <a:bodyPr tIns="46990" bIns="46990"/>
          <a:lstStyle>
            <a:lvl1pPr>
              <a:defRPr sz="4200"/>
            </a:lvl1pPr>
          </a:lstStyle>
          <a:p>
            <a:r>
              <a:rPr lang="en-US" dirty="0"/>
              <a:t>Click to edit Master title style</a:t>
            </a:r>
            <a:endParaRPr lang="nl-NL" dirty="0"/>
          </a:p>
        </p:txBody>
      </p:sp>
      <p:sp>
        <p:nvSpPr>
          <p:cNvPr id="3" name="Koplinks"/>
          <p:cNvSpPr>
            <a:spLocks noGrp="1"/>
          </p:cNvSpPr>
          <p:nvPr>
            <p:ph type="body" idx="1"/>
          </p:nvPr>
        </p:nvSpPr>
        <p:spPr>
          <a:xfrm>
            <a:off x="467544" y="2132856"/>
            <a:ext cx="4040188" cy="639762"/>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Kleinlinks"/>
          <p:cNvSpPr>
            <a:spLocks noGrp="1"/>
          </p:cNvSpPr>
          <p:nvPr>
            <p:ph sz="half" idx="2"/>
          </p:nvPr>
        </p:nvSpPr>
        <p:spPr>
          <a:xfrm>
            <a:off x="457200" y="2780928"/>
            <a:ext cx="4040188"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Koprechts"/>
          <p:cNvSpPr>
            <a:spLocks noGrp="1"/>
          </p:cNvSpPr>
          <p:nvPr>
            <p:ph type="body" sz="quarter" idx="3"/>
          </p:nvPr>
        </p:nvSpPr>
        <p:spPr>
          <a:xfrm>
            <a:off x="4645025" y="2132856"/>
            <a:ext cx="4041775" cy="648071"/>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Kleinrechts"/>
          <p:cNvSpPr>
            <a:spLocks noGrp="1"/>
          </p:cNvSpPr>
          <p:nvPr>
            <p:ph sz="quarter" idx="4"/>
          </p:nvPr>
        </p:nvSpPr>
        <p:spPr>
          <a:xfrm>
            <a:off x="4645025" y="2780928"/>
            <a:ext cx="4041775"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54930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dirty="0"/>
              <a:t>Click to edit Master title style</a:t>
            </a:r>
            <a:endParaRPr lang="nl-NL" dirty="0"/>
          </a:p>
        </p:txBody>
      </p:sp>
    </p:spTree>
    <p:extLst>
      <p:ext uri="{BB962C8B-B14F-4D97-AF65-F5344CB8AC3E}">
        <p14:creationId xmlns:p14="http://schemas.microsoft.com/office/powerpoint/2010/main" val="117050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851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Koplinks"/>
          <p:cNvSpPr>
            <a:spLocks noGrp="1"/>
          </p:cNvSpPr>
          <p:nvPr>
            <p:ph type="title"/>
          </p:nvPr>
        </p:nvSpPr>
        <p:spPr>
          <a:xfrm>
            <a:off x="251520" y="1340768"/>
            <a:ext cx="3213993" cy="864096"/>
          </a:xfrm>
        </p:spPr>
        <p:txBody>
          <a:bodyPr tIns="45720" bIns="45720" anchor="b"/>
          <a:lstStyle>
            <a:lvl1pPr algn="l">
              <a:defRPr sz="2000" b="1"/>
            </a:lvl1pPr>
          </a:lstStyle>
          <a:p>
            <a:r>
              <a:rPr lang="en-US" dirty="0"/>
              <a:t>Click to edit Master title style</a:t>
            </a:r>
            <a:endParaRPr lang="nl-NL" dirty="0"/>
          </a:p>
        </p:txBody>
      </p:sp>
      <p:sp>
        <p:nvSpPr>
          <p:cNvPr id="3" name="Rechtsgroot"/>
          <p:cNvSpPr>
            <a:spLocks noGrp="1"/>
          </p:cNvSpPr>
          <p:nvPr>
            <p:ph idx="1"/>
          </p:nvPr>
        </p:nvSpPr>
        <p:spPr>
          <a:xfrm>
            <a:off x="3575050" y="1340768"/>
            <a:ext cx="5111750" cy="5184576"/>
          </a:xfrm>
        </p:spPr>
        <p:txBody>
          <a:bodyPr tIns="45720" bIns="4572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kstlinks"/>
          <p:cNvSpPr>
            <a:spLocks noGrp="1"/>
          </p:cNvSpPr>
          <p:nvPr>
            <p:ph type="body" sz="half" idx="2"/>
          </p:nvPr>
        </p:nvSpPr>
        <p:spPr>
          <a:xfrm>
            <a:off x="251520" y="2204864"/>
            <a:ext cx="3213993" cy="4320480"/>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2546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Onderschriftkop"/>
          <p:cNvSpPr>
            <a:spLocks noGrp="1"/>
          </p:cNvSpPr>
          <p:nvPr>
            <p:ph type="title"/>
          </p:nvPr>
        </p:nvSpPr>
        <p:spPr>
          <a:xfrm>
            <a:off x="1792288" y="5085184"/>
            <a:ext cx="5486400" cy="648072"/>
          </a:xfrm>
        </p:spPr>
        <p:txBody>
          <a:bodyPr tIns="46990" bIns="46990" anchor="b"/>
          <a:lstStyle>
            <a:lvl1pPr algn="l">
              <a:defRPr sz="2000" b="1"/>
            </a:lvl1pPr>
          </a:lstStyle>
          <a:p>
            <a:r>
              <a:rPr lang="en-US" dirty="0"/>
              <a:t>Click to edit Master title style</a:t>
            </a:r>
            <a:endParaRPr lang="nl-NL" dirty="0"/>
          </a:p>
        </p:txBody>
      </p:sp>
      <p:sp>
        <p:nvSpPr>
          <p:cNvPr id="3" name="Figuur"/>
          <p:cNvSpPr>
            <a:spLocks noGrp="1" noChangeAspect="1"/>
          </p:cNvSpPr>
          <p:nvPr>
            <p:ph type="pic" idx="1"/>
          </p:nvPr>
        </p:nvSpPr>
        <p:spPr>
          <a:xfrm>
            <a:off x="1792288" y="1484783"/>
            <a:ext cx="5486400" cy="3600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Onderschrift"/>
          <p:cNvSpPr>
            <a:spLocks noGrp="1"/>
          </p:cNvSpPr>
          <p:nvPr>
            <p:ph type="body" sz="half" idx="2"/>
          </p:nvPr>
        </p:nvSpPr>
        <p:spPr>
          <a:xfrm>
            <a:off x="1792288" y="5733256"/>
            <a:ext cx="5486400" cy="792088"/>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952450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3.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shape_Transparantie"/>
          <p:cNvSpPr>
            <a:spLocks noChangeArrowheads="1"/>
          </p:cNvSpPr>
          <p:nvPr/>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1031" name="shape_TransFollower"/>
          <p:cNvSpPr>
            <a:spLocks noChangeArrowheads="1"/>
          </p:cNvSpPr>
          <p:nvPr/>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1026" name="Tekstvak"/>
          <p:cNvSpPr>
            <a:spLocks noGrp="1" noChangeArrowheads="1"/>
          </p:cNvSpPr>
          <p:nvPr>
            <p:ph type="body" idx="1"/>
          </p:nvPr>
        </p:nvSpPr>
        <p:spPr bwMode="auto">
          <a:xfrm>
            <a:off x="0" y="2155666"/>
            <a:ext cx="9140825" cy="444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091" tIns="45720" rIns="270000" bIns="45720" numCol="1" anchor="t" anchorCtr="0" compatLnSpc="1">
            <a:prstTxWarp prst="textNoShape">
              <a:avLst/>
            </a:prstTxWarp>
            <a:normAutofit/>
          </a:bodyPr>
          <a:lstStyle/>
          <a:p>
            <a:pPr lvl="0"/>
            <a:r>
              <a:rPr lang="en-GB" altLang="nl-NL" dirty="0"/>
              <a:t>Click to edit Master text styles</a:t>
            </a:r>
          </a:p>
          <a:p>
            <a:pPr lvl="1"/>
            <a:r>
              <a:rPr lang="en-GB" altLang="nl-NL" dirty="0"/>
              <a:t>Second level</a:t>
            </a:r>
          </a:p>
          <a:p>
            <a:pPr lvl="2"/>
            <a:r>
              <a:rPr lang="en-GB" altLang="nl-NL" dirty="0"/>
              <a:t>Third level</a:t>
            </a:r>
          </a:p>
          <a:p>
            <a:pPr lvl="3"/>
            <a:r>
              <a:rPr lang="en-GB" altLang="nl-NL" dirty="0"/>
              <a:t>Fourth level</a:t>
            </a:r>
          </a:p>
          <a:p>
            <a:pPr lvl="4"/>
            <a:r>
              <a:rPr lang="en-GB" altLang="nl-NL" dirty="0"/>
              <a:t>Fifth level</a:t>
            </a:r>
          </a:p>
        </p:txBody>
      </p:sp>
      <p:sp>
        <p:nvSpPr>
          <p:cNvPr id="1028" name="Titelvak"/>
          <p:cNvSpPr>
            <a:spLocks noGrp="1" noChangeArrowheads="1"/>
          </p:cNvSpPr>
          <p:nvPr>
            <p:ph type="title"/>
          </p:nvPr>
        </p:nvSpPr>
        <p:spPr bwMode="auto">
          <a:xfrm>
            <a:off x="0" y="1284288"/>
            <a:ext cx="914082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800" tIns="46990" rIns="270000" bIns="46990" numCol="1" anchor="ctr" anchorCtr="0" compatLnSpc="1">
            <a:prstTxWarp prst="textNoShape">
              <a:avLst/>
            </a:prstTxWarp>
            <a:normAutofit/>
          </a:bodyPr>
          <a:lstStyle/>
          <a:p>
            <a:pPr lvl="0"/>
            <a:r>
              <a:rPr lang="en-GB" altLang="nl-NL" dirty="0"/>
              <a:t>Click to edit Master title style</a:t>
            </a:r>
          </a:p>
        </p:txBody>
      </p:sp>
      <p:sp>
        <p:nvSpPr>
          <p:cNvPr id="1027" name="RodeBalk"/>
          <p:cNvSpPr>
            <a:spLocks noChangeArrowheads="1"/>
          </p:cNvSpPr>
          <p:nvPr/>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solidFill>
                <a:srgbClr val="FFFFFF"/>
              </a:solidFill>
            </a:endParaRPr>
          </a:p>
        </p:txBody>
      </p:sp>
      <p:pic>
        <p:nvPicPr>
          <p:cNvPr id="1033" name="LogoSlash_01" descr="SLASHTRANS" hidden="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LogoSlash_02" descr="SLASHTRANS"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chuineBalk" hidden="1"/>
          <p:cNvSpPr/>
          <p:nvPr/>
        </p:nvSpPr>
        <p:spPr>
          <a:xfrm>
            <a:off x="7974000" y="394244"/>
            <a:ext cx="1170000" cy="97028"/>
          </a:xfrm>
          <a:custGeom>
            <a:avLst/>
            <a:gdLst>
              <a:gd name="connsiteX0" fmla="*/ 0 w 1170000"/>
              <a:gd name="connsiteY0" fmla="*/ 0 h 96197"/>
              <a:gd name="connsiteX1" fmla="*/ 1170000 w 1170000"/>
              <a:gd name="connsiteY1" fmla="*/ 0 h 96197"/>
              <a:gd name="connsiteX2" fmla="*/ 1170000 w 1170000"/>
              <a:gd name="connsiteY2" fmla="*/ 96197 h 96197"/>
              <a:gd name="connsiteX3" fmla="*/ 0 w 1170000"/>
              <a:gd name="connsiteY3" fmla="*/ 96197 h 96197"/>
              <a:gd name="connsiteX4" fmla="*/ 0 w 1170000"/>
              <a:gd name="connsiteY4" fmla="*/ 0 h 96197"/>
              <a:gd name="connsiteX0" fmla="*/ 76200 w 1170000"/>
              <a:gd name="connsiteY0" fmla="*/ 2382 h 96197"/>
              <a:gd name="connsiteX1" fmla="*/ 1170000 w 1170000"/>
              <a:gd name="connsiteY1" fmla="*/ 0 h 96197"/>
              <a:gd name="connsiteX2" fmla="*/ 1170000 w 1170000"/>
              <a:gd name="connsiteY2" fmla="*/ 96197 h 96197"/>
              <a:gd name="connsiteX3" fmla="*/ 0 w 1170000"/>
              <a:gd name="connsiteY3" fmla="*/ 96197 h 96197"/>
              <a:gd name="connsiteX4" fmla="*/ 76200 w 1170000"/>
              <a:gd name="connsiteY4" fmla="*/ 2382 h 9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96197">
                <a:moveTo>
                  <a:pt x="76200" y="2382"/>
                </a:moveTo>
                <a:lnTo>
                  <a:pt x="1170000" y="0"/>
                </a:lnTo>
                <a:lnTo>
                  <a:pt x="1170000" y="96197"/>
                </a:lnTo>
                <a:lnTo>
                  <a:pt x="0" y="96197"/>
                </a:lnTo>
                <a:lnTo>
                  <a:pt x="76200" y="23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GB" dirty="0"/>
          </a:p>
        </p:txBody>
      </p:sp>
      <p:sp>
        <p:nvSpPr>
          <p:cNvPr id="3" name="Paginanummer"/>
          <p:cNvSpPr/>
          <p:nvPr/>
        </p:nvSpPr>
        <p:spPr>
          <a:xfrm>
            <a:off x="8255000" y="1070928"/>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en-GB" sz="900" smtClean="0">
                <a:solidFill>
                  <a:srgbClr val="FFFFFF"/>
                </a:solidFill>
              </a:rPr>
              <a:pPr algn="r"/>
              <a:t>‹#›</a:t>
            </a:fld>
            <a:endParaRPr lang="en-GB" sz="900" dirty="0">
              <a:solidFill>
                <a:srgbClr val="FFFFFF"/>
              </a:solidFill>
            </a:endParaRPr>
          </a:p>
        </p:txBody>
      </p:sp>
      <p:sp>
        <p:nvSpPr>
          <p:cNvPr id="1037" name="Scheiding"/>
          <p:cNvSpPr txBox="1">
            <a:spLocks noChangeArrowheads="1"/>
          </p:cNvSpPr>
          <p:nvPr/>
        </p:nvSpPr>
        <p:spPr bwMode="auto">
          <a:xfrm>
            <a:off x="8204200" y="1070928"/>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GB" sz="900" dirty="0">
                <a:solidFill>
                  <a:srgbClr val="FFFFFF"/>
                </a:solidFill>
                <a:latin typeface="Verdana" pitchFamily="34" charset="0"/>
              </a:rPr>
              <a:t>|</a:t>
            </a:r>
          </a:p>
        </p:txBody>
      </p:sp>
      <p:pic>
        <p:nvPicPr>
          <p:cNvPr id="5" name="RUGlogoTop"/>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1034" name="tb_Faculty"/>
          <p:cNvSpPr txBox="1">
            <a:spLocks noChangeArrowheads="1"/>
          </p:cNvSpPr>
          <p:nvPr/>
        </p:nvSpPr>
        <p:spPr bwMode="auto">
          <a:xfrm>
            <a:off x="3687763" y="339725"/>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1035" name="tb_Department"/>
          <p:cNvSpPr txBox="1">
            <a:spLocks noChangeArrowheads="1"/>
          </p:cNvSpPr>
          <p:nvPr/>
        </p:nvSpPr>
        <p:spPr bwMode="auto">
          <a:xfrm>
            <a:off x="5811838" y="341313"/>
            <a:ext cx="1800225"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1032" name="tbDate"/>
          <p:cNvSpPr txBox="1">
            <a:spLocks noChangeArrowheads="1"/>
          </p:cNvSpPr>
          <p:nvPr/>
        </p:nvSpPr>
        <p:spPr bwMode="auto">
          <a:xfrm>
            <a:off x="7378700" y="1070928"/>
            <a:ext cx="762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en-GB" sz="900" dirty="0">
              <a:solidFill>
                <a:srgbClr val="FFFFFF"/>
              </a:solidFill>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980"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Lst>
  <p:hf sldNum="0" hdr="0" dt="0"/>
  <p:txStyles>
    <p:titleStyle>
      <a:lvl1pPr algn="l" rtl="0" eaLnBrk="0" fontAlgn="base" hangingPunct="0">
        <a:spcBef>
          <a:spcPct val="0"/>
        </a:spcBef>
        <a:spcAft>
          <a:spcPct val="0"/>
        </a:spcAft>
        <a:defRPr sz="4200">
          <a:solidFill>
            <a:schemeClr val="tx1"/>
          </a:solidFill>
          <a:latin typeface="+mj-lt"/>
          <a:ea typeface="+mj-ea"/>
          <a:cs typeface="+mj-cs"/>
        </a:defRPr>
      </a:lvl1pPr>
      <a:lvl2pPr algn="l" rtl="0" eaLnBrk="0" fontAlgn="base" hangingPunct="0">
        <a:spcBef>
          <a:spcPct val="0"/>
        </a:spcBef>
        <a:spcAft>
          <a:spcPct val="0"/>
        </a:spcAft>
        <a:defRPr sz="4200">
          <a:solidFill>
            <a:schemeClr val="tx1"/>
          </a:solidFill>
          <a:latin typeface="Verdana" pitchFamily="34" charset="0"/>
          <a:cs typeface="Arial" charset="0"/>
        </a:defRPr>
      </a:lvl2pPr>
      <a:lvl3pPr algn="l" rtl="0" eaLnBrk="0" fontAlgn="base" hangingPunct="0">
        <a:spcBef>
          <a:spcPct val="0"/>
        </a:spcBef>
        <a:spcAft>
          <a:spcPct val="0"/>
        </a:spcAft>
        <a:defRPr sz="4200">
          <a:solidFill>
            <a:schemeClr val="tx1"/>
          </a:solidFill>
          <a:latin typeface="Verdana" pitchFamily="34" charset="0"/>
          <a:cs typeface="Arial" charset="0"/>
        </a:defRPr>
      </a:lvl3pPr>
      <a:lvl4pPr algn="l" rtl="0" eaLnBrk="0" fontAlgn="base" hangingPunct="0">
        <a:spcBef>
          <a:spcPct val="0"/>
        </a:spcBef>
        <a:spcAft>
          <a:spcPct val="0"/>
        </a:spcAft>
        <a:defRPr sz="4200">
          <a:solidFill>
            <a:schemeClr val="tx1"/>
          </a:solidFill>
          <a:latin typeface="Verdana" pitchFamily="34" charset="0"/>
          <a:cs typeface="Arial" charset="0"/>
        </a:defRPr>
      </a:lvl4pPr>
      <a:lvl5pPr algn="l" rtl="0" eaLnBrk="0" fontAlgn="base" hangingPunct="0">
        <a:spcBef>
          <a:spcPct val="0"/>
        </a:spcBef>
        <a:spcAft>
          <a:spcPct val="0"/>
        </a:spcAft>
        <a:defRPr sz="4200">
          <a:solidFill>
            <a:schemeClr val="tx1"/>
          </a:solidFill>
          <a:latin typeface="Verdana" pitchFamily="34" charset="0"/>
          <a:cs typeface="Arial" charset="0"/>
        </a:defRPr>
      </a:lvl5pPr>
      <a:lvl6pPr marL="457200" algn="l" rtl="0" fontAlgn="base">
        <a:spcBef>
          <a:spcPct val="0"/>
        </a:spcBef>
        <a:spcAft>
          <a:spcPct val="0"/>
        </a:spcAft>
        <a:defRPr sz="4200">
          <a:solidFill>
            <a:schemeClr val="tx1"/>
          </a:solidFill>
          <a:latin typeface="Verdana" pitchFamily="34" charset="0"/>
          <a:cs typeface="Arial" charset="0"/>
        </a:defRPr>
      </a:lvl6pPr>
      <a:lvl7pPr marL="914400" algn="l" rtl="0" fontAlgn="base">
        <a:spcBef>
          <a:spcPct val="0"/>
        </a:spcBef>
        <a:spcAft>
          <a:spcPct val="0"/>
        </a:spcAft>
        <a:defRPr sz="4200">
          <a:solidFill>
            <a:schemeClr val="tx1"/>
          </a:solidFill>
          <a:latin typeface="Verdana" pitchFamily="34" charset="0"/>
          <a:cs typeface="Arial" charset="0"/>
        </a:defRPr>
      </a:lvl7pPr>
      <a:lvl8pPr marL="1371600" algn="l" rtl="0" fontAlgn="base">
        <a:spcBef>
          <a:spcPct val="0"/>
        </a:spcBef>
        <a:spcAft>
          <a:spcPct val="0"/>
        </a:spcAft>
        <a:defRPr sz="4200">
          <a:solidFill>
            <a:schemeClr val="tx1"/>
          </a:solidFill>
          <a:latin typeface="Verdana" pitchFamily="34" charset="0"/>
          <a:cs typeface="Arial" charset="0"/>
        </a:defRPr>
      </a:lvl8pPr>
      <a:lvl9pPr marL="1828800" algn="l" rtl="0" fontAlgn="base">
        <a:spcBef>
          <a:spcPct val="0"/>
        </a:spcBef>
        <a:spcAft>
          <a:spcPct val="0"/>
        </a:spcAft>
        <a:defRPr sz="4200">
          <a:solidFill>
            <a:schemeClr val="tx1"/>
          </a:solidFill>
          <a:latin typeface="Verdana" pitchFamily="34" charset="0"/>
          <a:cs typeface="Arial" charset="0"/>
        </a:defRPr>
      </a:lvl9pPr>
    </p:titleStyle>
    <p:bodyStyle>
      <a:lvl1pPr marL="249238" indent="-249238" algn="l" rtl="0" eaLnBrk="0" fontAlgn="base" hangingPunct="0">
        <a:spcBef>
          <a:spcPct val="20000"/>
        </a:spcBef>
        <a:spcAft>
          <a:spcPct val="0"/>
        </a:spcAft>
        <a:buFont typeface="Verdana" pitchFamily="34" charset="0"/>
        <a:buChar char="›"/>
        <a:defRPr sz="2500">
          <a:solidFill>
            <a:schemeClr val="tx1"/>
          </a:solidFill>
          <a:latin typeface="+mn-lt"/>
          <a:ea typeface="+mn-ea"/>
          <a:cs typeface="+mn-cs"/>
        </a:defRPr>
      </a:lvl1pPr>
      <a:lvl2pPr marL="501650" indent="-250825" algn="l" rtl="0" eaLnBrk="0" fontAlgn="base" hangingPunct="0">
        <a:spcBef>
          <a:spcPct val="20000"/>
        </a:spcBef>
        <a:spcAft>
          <a:spcPct val="0"/>
        </a:spcAft>
        <a:buSzPct val="50000"/>
        <a:buFont typeface="Wingdings" pitchFamily="2" charset="2"/>
        <a:buChar char="§"/>
        <a:defRPr sz="2500">
          <a:solidFill>
            <a:schemeClr val="tx1"/>
          </a:solidFill>
          <a:latin typeface="+mn-lt"/>
          <a:cs typeface="+mn-cs"/>
        </a:defRPr>
      </a:lvl2pPr>
      <a:lvl3pPr marL="744538" indent="-242888" algn="l" rtl="0" eaLnBrk="0" fontAlgn="base" hangingPunct="0">
        <a:spcBef>
          <a:spcPct val="20000"/>
        </a:spcBef>
        <a:spcAft>
          <a:spcPct val="0"/>
        </a:spcAft>
        <a:buSzPct val="85000"/>
        <a:buFont typeface="Courier New" pitchFamily="49" charset="0"/>
        <a:buChar char="-"/>
        <a:defRPr sz="2500">
          <a:solidFill>
            <a:schemeClr val="tx1"/>
          </a:solidFill>
          <a:latin typeface="+mn-lt"/>
          <a:cs typeface="+mn-cs"/>
        </a:defRPr>
      </a:lvl3pPr>
      <a:lvl4pPr marL="1009650" indent="-263525" algn="l" rtl="0" eaLnBrk="0" fontAlgn="base" hangingPunct="0">
        <a:spcBef>
          <a:spcPct val="20000"/>
        </a:spcBef>
        <a:spcAft>
          <a:spcPct val="0"/>
        </a:spcAft>
        <a:buFont typeface="Courier New" pitchFamily="49" charset="0"/>
        <a:buChar char="-"/>
        <a:defRPr sz="2500">
          <a:solidFill>
            <a:schemeClr val="tx1"/>
          </a:solidFill>
          <a:latin typeface="+mn-lt"/>
          <a:cs typeface="+mn-cs"/>
        </a:defRPr>
      </a:lvl4pPr>
      <a:lvl5pPr marL="1260475"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5pPr>
      <a:lvl6pPr marL="1717675" indent="-249238" algn="l" rtl="0" fontAlgn="base">
        <a:spcBef>
          <a:spcPct val="20000"/>
        </a:spcBef>
        <a:spcAft>
          <a:spcPct val="0"/>
        </a:spcAft>
        <a:buFont typeface="Courier New" pitchFamily="49" charset="0"/>
        <a:buChar char="-"/>
        <a:defRPr sz="2500">
          <a:solidFill>
            <a:schemeClr val="tx1"/>
          </a:solidFill>
          <a:latin typeface="+mn-lt"/>
          <a:cs typeface="+mn-cs"/>
        </a:defRPr>
      </a:lvl6pPr>
      <a:lvl7pPr marL="2174875" indent="-249238" algn="l" rtl="0" fontAlgn="base">
        <a:spcBef>
          <a:spcPct val="20000"/>
        </a:spcBef>
        <a:spcAft>
          <a:spcPct val="0"/>
        </a:spcAft>
        <a:buFont typeface="Courier New" pitchFamily="49" charset="0"/>
        <a:buChar char="-"/>
        <a:defRPr sz="2500">
          <a:solidFill>
            <a:schemeClr val="tx1"/>
          </a:solidFill>
          <a:latin typeface="+mn-lt"/>
          <a:cs typeface="+mn-cs"/>
        </a:defRPr>
      </a:lvl7pPr>
      <a:lvl8pPr marL="2632075" indent="-249238" algn="l" rtl="0" fontAlgn="base">
        <a:spcBef>
          <a:spcPct val="20000"/>
        </a:spcBef>
        <a:spcAft>
          <a:spcPct val="0"/>
        </a:spcAft>
        <a:buFont typeface="Courier New" pitchFamily="49" charset="0"/>
        <a:buChar char="-"/>
        <a:defRPr sz="2500">
          <a:solidFill>
            <a:schemeClr val="tx1"/>
          </a:solidFill>
          <a:latin typeface="+mn-lt"/>
          <a:cs typeface="+mn-cs"/>
        </a:defRPr>
      </a:lvl8pPr>
      <a:lvl9pPr marL="3089275" indent="-249238" algn="l" rtl="0" fontAlgn="base">
        <a:spcBef>
          <a:spcPct val="20000"/>
        </a:spcBef>
        <a:spcAft>
          <a:spcPct val="0"/>
        </a:spcAft>
        <a:buFont typeface="Courier New" pitchFamily="49" charset="0"/>
        <a:buChar char="-"/>
        <a:defRPr sz="25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3" name="shape_Transparantie"/>
          <p:cNvSpPr>
            <a:spLocks noChangeArrowheads="1"/>
          </p:cNvSpPr>
          <p:nvPr/>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2054" name="shape_TransFollower"/>
          <p:cNvSpPr>
            <a:spLocks noChangeArrowheads="1"/>
          </p:cNvSpPr>
          <p:nvPr/>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2050" name="Tekstvak"/>
          <p:cNvSpPr>
            <a:spLocks noGrp="1" noChangeArrowheads="1"/>
          </p:cNvSpPr>
          <p:nvPr>
            <p:ph type="body" idx="1"/>
          </p:nvPr>
        </p:nvSpPr>
        <p:spPr bwMode="auto">
          <a:xfrm>
            <a:off x="0" y="2155666"/>
            <a:ext cx="9140825" cy="444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091" tIns="45720" rIns="267843" bIns="45720" numCol="1" anchor="t" anchorCtr="0" compatLnSpc="1">
            <a:prstTxWarp prst="textNoShape">
              <a:avLst/>
            </a:prstTxWarp>
          </a:bodyPr>
          <a:lstStyle/>
          <a:p>
            <a:pPr lvl="0"/>
            <a:r>
              <a:rPr lang="en-GB" altLang="nl-NL" dirty="0"/>
              <a:t>Click to edit Master text styles</a:t>
            </a:r>
          </a:p>
          <a:p>
            <a:pPr lvl="1"/>
            <a:r>
              <a:rPr lang="en-GB" altLang="nl-NL" dirty="0"/>
              <a:t>Second level</a:t>
            </a:r>
          </a:p>
          <a:p>
            <a:pPr lvl="0"/>
            <a:r>
              <a:rPr lang="en-GB" altLang="nl-NL" dirty="0"/>
              <a:t>Third level</a:t>
            </a:r>
          </a:p>
          <a:p>
            <a:pPr lvl="1"/>
            <a:r>
              <a:rPr lang="en-GB" altLang="nl-NL" dirty="0"/>
              <a:t>Fourth level</a:t>
            </a:r>
          </a:p>
          <a:p>
            <a:pPr lvl="2"/>
            <a:r>
              <a:rPr lang="en-GB" altLang="nl-NL" dirty="0"/>
              <a:t>Fifth level</a:t>
            </a:r>
          </a:p>
        </p:txBody>
      </p:sp>
      <p:sp>
        <p:nvSpPr>
          <p:cNvPr id="2059" name="Titelvak"/>
          <p:cNvSpPr>
            <a:spLocks noGrp="1" noChangeArrowheads="1"/>
          </p:cNvSpPr>
          <p:nvPr>
            <p:ph type="title"/>
          </p:nvPr>
        </p:nvSpPr>
        <p:spPr bwMode="auto">
          <a:xfrm>
            <a:off x="0" y="1284288"/>
            <a:ext cx="914082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800" tIns="46990" rIns="270000" bIns="46990" numCol="1" anchor="ctr" anchorCtr="0" compatLnSpc="1">
            <a:prstTxWarp prst="textNoShape">
              <a:avLst/>
            </a:prstTxWarp>
          </a:bodyPr>
          <a:lstStyle/>
          <a:p>
            <a:pPr lvl="0"/>
            <a:r>
              <a:rPr lang="en-GB" altLang="nl-NL" dirty="0"/>
              <a:t>Click to edit Master title style</a:t>
            </a:r>
          </a:p>
        </p:txBody>
      </p:sp>
      <p:sp>
        <p:nvSpPr>
          <p:cNvPr id="2051" name="RodeBalk"/>
          <p:cNvSpPr>
            <a:spLocks noChangeArrowheads="1"/>
          </p:cNvSpPr>
          <p:nvPr/>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solidFill>
                <a:srgbClr val="FFFFFF"/>
              </a:solidFill>
            </a:endParaRPr>
          </a:p>
        </p:txBody>
      </p:sp>
      <p:pic>
        <p:nvPicPr>
          <p:cNvPr id="2056" name="LogoSlash_01" descr="SLASHTRANS" hidden="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LogoSlash_02" descr="SLASHTRANS"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chuineBalk" hidden="1"/>
          <p:cNvSpPr/>
          <p:nvPr/>
        </p:nvSpPr>
        <p:spPr>
          <a:xfrm>
            <a:off x="7974000" y="394244"/>
            <a:ext cx="1170000" cy="97028"/>
          </a:xfrm>
          <a:custGeom>
            <a:avLst/>
            <a:gdLst>
              <a:gd name="connsiteX0" fmla="*/ 0 w 1170000"/>
              <a:gd name="connsiteY0" fmla="*/ 0 h 96197"/>
              <a:gd name="connsiteX1" fmla="*/ 1170000 w 1170000"/>
              <a:gd name="connsiteY1" fmla="*/ 0 h 96197"/>
              <a:gd name="connsiteX2" fmla="*/ 1170000 w 1170000"/>
              <a:gd name="connsiteY2" fmla="*/ 96197 h 96197"/>
              <a:gd name="connsiteX3" fmla="*/ 0 w 1170000"/>
              <a:gd name="connsiteY3" fmla="*/ 96197 h 96197"/>
              <a:gd name="connsiteX4" fmla="*/ 0 w 1170000"/>
              <a:gd name="connsiteY4" fmla="*/ 0 h 96197"/>
              <a:gd name="connsiteX0" fmla="*/ 76200 w 1170000"/>
              <a:gd name="connsiteY0" fmla="*/ 2382 h 96197"/>
              <a:gd name="connsiteX1" fmla="*/ 1170000 w 1170000"/>
              <a:gd name="connsiteY1" fmla="*/ 0 h 96197"/>
              <a:gd name="connsiteX2" fmla="*/ 1170000 w 1170000"/>
              <a:gd name="connsiteY2" fmla="*/ 96197 h 96197"/>
              <a:gd name="connsiteX3" fmla="*/ 0 w 1170000"/>
              <a:gd name="connsiteY3" fmla="*/ 96197 h 96197"/>
              <a:gd name="connsiteX4" fmla="*/ 76200 w 1170000"/>
              <a:gd name="connsiteY4" fmla="*/ 2382 h 9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96197">
                <a:moveTo>
                  <a:pt x="76200" y="2382"/>
                </a:moveTo>
                <a:lnTo>
                  <a:pt x="1170000" y="0"/>
                </a:lnTo>
                <a:lnTo>
                  <a:pt x="1170000" y="96197"/>
                </a:lnTo>
                <a:lnTo>
                  <a:pt x="0" y="96197"/>
                </a:lnTo>
                <a:lnTo>
                  <a:pt x="76200" y="23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GB" dirty="0"/>
          </a:p>
        </p:txBody>
      </p:sp>
      <p:sp>
        <p:nvSpPr>
          <p:cNvPr id="14" name="Paginanummer"/>
          <p:cNvSpPr/>
          <p:nvPr/>
        </p:nvSpPr>
        <p:spPr>
          <a:xfrm>
            <a:off x="8255000" y="1070928"/>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en-GB" sz="900" smtClean="0">
                <a:solidFill>
                  <a:srgbClr val="FFFFFF"/>
                </a:solidFill>
              </a:rPr>
              <a:pPr algn="r"/>
              <a:t>‹#›</a:t>
            </a:fld>
            <a:endParaRPr lang="en-GB" sz="900" dirty="0">
              <a:solidFill>
                <a:srgbClr val="FFFFFF"/>
              </a:solidFill>
            </a:endParaRPr>
          </a:p>
        </p:txBody>
      </p:sp>
      <p:sp>
        <p:nvSpPr>
          <p:cNvPr id="2061" name="Scheiding"/>
          <p:cNvSpPr txBox="1">
            <a:spLocks noChangeArrowheads="1"/>
          </p:cNvSpPr>
          <p:nvPr/>
        </p:nvSpPr>
        <p:spPr bwMode="auto">
          <a:xfrm>
            <a:off x="8204200" y="1070928"/>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GB" sz="900" dirty="0">
                <a:solidFill>
                  <a:srgbClr val="FFFFFF"/>
                </a:solidFill>
                <a:latin typeface="Verdana" pitchFamily="34" charset="0"/>
              </a:rPr>
              <a:t>|</a:t>
            </a:r>
          </a:p>
        </p:txBody>
      </p:sp>
      <p:pic>
        <p:nvPicPr>
          <p:cNvPr id="2" name="RUGlogoTop"/>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5129" name="tb_Faculty"/>
          <p:cNvSpPr txBox="1">
            <a:spLocks noChangeArrowheads="1"/>
          </p:cNvSpPr>
          <p:nvPr/>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5130" name="tb_Department"/>
          <p:cNvSpPr txBox="1">
            <a:spLocks noChangeAspect="1" noChangeArrowheads="1"/>
          </p:cNvSpPr>
          <p:nvPr/>
        </p:nvSpPr>
        <p:spPr bwMode="auto">
          <a:xfrm>
            <a:off x="5811838" y="341313"/>
            <a:ext cx="180022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5128" name="tbDate"/>
          <p:cNvSpPr txBox="1">
            <a:spLocks noChangeArrowheads="1"/>
          </p:cNvSpPr>
          <p:nvPr/>
        </p:nvSpPr>
        <p:spPr bwMode="auto">
          <a:xfrm>
            <a:off x="7378700" y="1070928"/>
            <a:ext cx="762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en-GB" sz="900" dirty="0">
              <a:solidFill>
                <a:srgbClr val="FFFFFF"/>
              </a:solidFill>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982"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hf sldNum="0" hd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Verdana" pitchFamily="34" charset="0"/>
          <a:cs typeface="Arial" charset="0"/>
        </a:defRPr>
      </a:lvl2pPr>
      <a:lvl3pPr algn="l" rtl="0" eaLnBrk="0" fontAlgn="base" hangingPunct="0">
        <a:spcBef>
          <a:spcPct val="0"/>
        </a:spcBef>
        <a:spcAft>
          <a:spcPct val="0"/>
        </a:spcAft>
        <a:defRPr sz="4200">
          <a:solidFill>
            <a:schemeClr val="tx2"/>
          </a:solidFill>
          <a:latin typeface="Verdana" pitchFamily="34" charset="0"/>
          <a:cs typeface="Arial" charset="0"/>
        </a:defRPr>
      </a:lvl3pPr>
      <a:lvl4pPr algn="l" rtl="0" eaLnBrk="0" fontAlgn="base" hangingPunct="0">
        <a:spcBef>
          <a:spcPct val="0"/>
        </a:spcBef>
        <a:spcAft>
          <a:spcPct val="0"/>
        </a:spcAft>
        <a:defRPr sz="4200">
          <a:solidFill>
            <a:schemeClr val="tx2"/>
          </a:solidFill>
          <a:latin typeface="Verdana" pitchFamily="34" charset="0"/>
          <a:cs typeface="Arial" charset="0"/>
        </a:defRPr>
      </a:lvl4pPr>
      <a:lvl5pPr algn="l" rtl="0" eaLnBrk="0" fontAlgn="base" hangingPunct="0">
        <a:spcBef>
          <a:spcPct val="0"/>
        </a:spcBef>
        <a:spcAft>
          <a:spcPct val="0"/>
        </a:spcAft>
        <a:defRPr sz="4200">
          <a:solidFill>
            <a:schemeClr val="tx2"/>
          </a:solidFill>
          <a:latin typeface="Verdana" pitchFamily="34" charset="0"/>
          <a:cs typeface="Arial" charset="0"/>
        </a:defRPr>
      </a:lvl5pPr>
      <a:lvl6pPr marL="457200" algn="l" rtl="0" fontAlgn="base">
        <a:spcBef>
          <a:spcPct val="0"/>
        </a:spcBef>
        <a:spcAft>
          <a:spcPct val="0"/>
        </a:spcAft>
        <a:defRPr sz="4200">
          <a:solidFill>
            <a:schemeClr val="tx2"/>
          </a:solidFill>
          <a:latin typeface="Verdana" pitchFamily="34" charset="0"/>
          <a:cs typeface="Arial" charset="0"/>
        </a:defRPr>
      </a:lvl6pPr>
      <a:lvl7pPr marL="914400" algn="l" rtl="0" fontAlgn="base">
        <a:spcBef>
          <a:spcPct val="0"/>
        </a:spcBef>
        <a:spcAft>
          <a:spcPct val="0"/>
        </a:spcAft>
        <a:defRPr sz="4200">
          <a:solidFill>
            <a:schemeClr val="tx2"/>
          </a:solidFill>
          <a:latin typeface="Verdana" pitchFamily="34" charset="0"/>
          <a:cs typeface="Arial" charset="0"/>
        </a:defRPr>
      </a:lvl7pPr>
      <a:lvl8pPr marL="1371600" algn="l" rtl="0" fontAlgn="base">
        <a:spcBef>
          <a:spcPct val="0"/>
        </a:spcBef>
        <a:spcAft>
          <a:spcPct val="0"/>
        </a:spcAft>
        <a:defRPr sz="4200">
          <a:solidFill>
            <a:schemeClr val="tx2"/>
          </a:solidFill>
          <a:latin typeface="Verdana" pitchFamily="34" charset="0"/>
          <a:cs typeface="Arial" charset="0"/>
        </a:defRPr>
      </a:lvl8pPr>
      <a:lvl9pPr marL="1828800" algn="l" rtl="0" fontAlgn="base">
        <a:spcBef>
          <a:spcPct val="0"/>
        </a:spcBef>
        <a:spcAft>
          <a:spcPct val="0"/>
        </a:spcAft>
        <a:defRPr sz="4200">
          <a:solidFill>
            <a:schemeClr val="tx2"/>
          </a:solidFill>
          <a:latin typeface="Verdana" pitchFamily="34" charset="0"/>
          <a:cs typeface="Arial" charset="0"/>
        </a:defRPr>
      </a:lvl9pPr>
    </p:titleStyle>
    <p:bodyStyle>
      <a:lvl1pPr marL="249238" indent="-249238" algn="l" rtl="0" eaLnBrk="0" fontAlgn="base" hangingPunct="0">
        <a:spcBef>
          <a:spcPct val="20000"/>
        </a:spcBef>
        <a:spcAft>
          <a:spcPct val="0"/>
        </a:spcAft>
        <a:buFont typeface="Verdana" pitchFamily="34" charset="0"/>
        <a:buChar char="›"/>
        <a:defRPr sz="2500">
          <a:solidFill>
            <a:schemeClr val="tx1"/>
          </a:solidFill>
          <a:latin typeface="+mn-lt"/>
          <a:ea typeface="+mn-ea"/>
          <a:cs typeface="+mn-cs"/>
        </a:defRPr>
      </a:lvl1pPr>
      <a:lvl2pPr marL="517525" indent="-266700" algn="l" rtl="0" eaLnBrk="0" fontAlgn="base" hangingPunct="0">
        <a:spcBef>
          <a:spcPct val="20000"/>
        </a:spcBef>
        <a:spcAft>
          <a:spcPct val="0"/>
        </a:spcAft>
        <a:buSzPct val="50000"/>
        <a:buFont typeface="Wingdings" pitchFamily="2" charset="2"/>
        <a:buChar char="§"/>
        <a:defRPr sz="2500">
          <a:solidFill>
            <a:schemeClr val="tx1"/>
          </a:solidFill>
          <a:latin typeface="+mn-lt"/>
          <a:cs typeface="+mn-cs"/>
        </a:defRPr>
      </a:lvl2pPr>
      <a:lvl3pPr marL="760413" indent="-241300" algn="l" rtl="0" eaLnBrk="0" fontAlgn="base" hangingPunct="0">
        <a:spcBef>
          <a:spcPct val="20000"/>
        </a:spcBef>
        <a:spcAft>
          <a:spcPct val="0"/>
        </a:spcAft>
        <a:buFont typeface="Courier New" pitchFamily="49" charset="0"/>
        <a:buChar char="-"/>
        <a:defRPr sz="2500">
          <a:solidFill>
            <a:schemeClr val="tx1"/>
          </a:solidFill>
          <a:latin typeface="+mn-lt"/>
          <a:cs typeface="+mn-cs"/>
        </a:defRPr>
      </a:lvl3pPr>
      <a:lvl4pPr marL="1009650"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4pPr>
      <a:lvl5pPr marL="1260475"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5pPr>
      <a:lvl6pPr marL="1717675" indent="-249238" algn="l" rtl="0" fontAlgn="base">
        <a:spcBef>
          <a:spcPct val="20000"/>
        </a:spcBef>
        <a:spcAft>
          <a:spcPct val="0"/>
        </a:spcAft>
        <a:buFont typeface="Courier New" pitchFamily="49" charset="0"/>
        <a:buChar char="-"/>
        <a:defRPr sz="2500">
          <a:solidFill>
            <a:schemeClr val="tx1"/>
          </a:solidFill>
          <a:latin typeface="+mn-lt"/>
          <a:cs typeface="+mn-cs"/>
        </a:defRPr>
      </a:lvl6pPr>
      <a:lvl7pPr marL="2174875" indent="-249238" algn="l" rtl="0" fontAlgn="base">
        <a:spcBef>
          <a:spcPct val="20000"/>
        </a:spcBef>
        <a:spcAft>
          <a:spcPct val="0"/>
        </a:spcAft>
        <a:buFont typeface="Courier New" pitchFamily="49" charset="0"/>
        <a:buChar char="-"/>
        <a:defRPr sz="2500">
          <a:solidFill>
            <a:schemeClr val="tx1"/>
          </a:solidFill>
          <a:latin typeface="+mn-lt"/>
          <a:cs typeface="+mn-cs"/>
        </a:defRPr>
      </a:lvl7pPr>
      <a:lvl8pPr marL="2632075" indent="-249238" algn="l" rtl="0" fontAlgn="base">
        <a:spcBef>
          <a:spcPct val="20000"/>
        </a:spcBef>
        <a:spcAft>
          <a:spcPct val="0"/>
        </a:spcAft>
        <a:buFont typeface="Courier New" pitchFamily="49" charset="0"/>
        <a:buChar char="-"/>
        <a:defRPr sz="2500">
          <a:solidFill>
            <a:schemeClr val="tx1"/>
          </a:solidFill>
          <a:latin typeface="+mn-lt"/>
          <a:cs typeface="+mn-cs"/>
        </a:defRPr>
      </a:lvl8pPr>
      <a:lvl9pPr marL="3089275" indent="-249238" algn="l" rtl="0" fontAlgn="base">
        <a:spcBef>
          <a:spcPct val="20000"/>
        </a:spcBef>
        <a:spcAft>
          <a:spcPct val="0"/>
        </a:spcAft>
        <a:buFont typeface="Courier New" pitchFamily="49" charset="0"/>
        <a:buChar char="-"/>
        <a:defRPr sz="25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shape_Transparantie"/>
          <p:cNvSpPr>
            <a:spLocks noChangeArrowheads="1"/>
          </p:cNvSpPr>
          <p:nvPr/>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3078" name="shape_TransFollower"/>
          <p:cNvSpPr>
            <a:spLocks noChangeArrowheads="1"/>
          </p:cNvSpPr>
          <p:nvPr/>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3074" name="Tekstvak"/>
          <p:cNvSpPr>
            <a:spLocks noGrp="1" noChangeArrowheads="1"/>
          </p:cNvSpPr>
          <p:nvPr>
            <p:ph type="body" idx="1"/>
          </p:nvPr>
        </p:nvSpPr>
        <p:spPr bwMode="auto">
          <a:xfrm>
            <a:off x="0" y="2155666"/>
            <a:ext cx="9140825" cy="444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091" tIns="45720" rIns="267843" bIns="45720" numCol="1" anchor="t" anchorCtr="0" compatLnSpc="1">
            <a:prstTxWarp prst="textNoShape">
              <a:avLst/>
            </a:prstTxWarp>
          </a:bodyPr>
          <a:lstStyle/>
          <a:p>
            <a:pPr lvl="0"/>
            <a:r>
              <a:rPr lang="en-GB" altLang="nl-NL" dirty="0"/>
              <a:t>Click to edit Master text styles</a:t>
            </a:r>
          </a:p>
          <a:p>
            <a:pPr lvl="1"/>
            <a:r>
              <a:rPr lang="en-GB" altLang="nl-NL" dirty="0"/>
              <a:t>Second level</a:t>
            </a:r>
          </a:p>
          <a:p>
            <a:pPr lvl="2"/>
            <a:r>
              <a:rPr lang="en-GB" altLang="nl-NL" dirty="0"/>
              <a:t>Third level</a:t>
            </a:r>
          </a:p>
          <a:p>
            <a:pPr lvl="3"/>
            <a:r>
              <a:rPr lang="en-GB" altLang="nl-NL" dirty="0"/>
              <a:t>Fourth level</a:t>
            </a:r>
          </a:p>
          <a:p>
            <a:pPr lvl="4"/>
            <a:r>
              <a:rPr lang="en-GB" altLang="nl-NL" dirty="0"/>
              <a:t>Fifth level</a:t>
            </a:r>
          </a:p>
        </p:txBody>
      </p:sp>
      <p:sp>
        <p:nvSpPr>
          <p:cNvPr id="3083" name="Titelvak"/>
          <p:cNvSpPr>
            <a:spLocks noGrp="1" noChangeArrowheads="1"/>
          </p:cNvSpPr>
          <p:nvPr>
            <p:ph type="title"/>
          </p:nvPr>
        </p:nvSpPr>
        <p:spPr bwMode="auto">
          <a:xfrm>
            <a:off x="0" y="1284288"/>
            <a:ext cx="914082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800" tIns="46990" rIns="270000" bIns="46990" numCol="1" anchor="ctr" anchorCtr="0" compatLnSpc="1">
            <a:prstTxWarp prst="textNoShape">
              <a:avLst/>
            </a:prstTxWarp>
          </a:bodyPr>
          <a:lstStyle/>
          <a:p>
            <a:pPr lvl="0"/>
            <a:r>
              <a:rPr lang="en-GB" altLang="nl-NL" dirty="0"/>
              <a:t>Click to edit Master title style</a:t>
            </a:r>
          </a:p>
        </p:txBody>
      </p:sp>
      <p:sp>
        <p:nvSpPr>
          <p:cNvPr id="3075" name="RodeBalk"/>
          <p:cNvSpPr>
            <a:spLocks noChangeArrowheads="1"/>
          </p:cNvSpPr>
          <p:nvPr/>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solidFill>
                <a:srgbClr val="FFFFFF"/>
              </a:solidFill>
            </a:endParaRPr>
          </a:p>
        </p:txBody>
      </p:sp>
      <p:pic>
        <p:nvPicPr>
          <p:cNvPr id="3080" name="LogoSlash_01" descr="SLASHTRANS" hidden="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LogoSlash_02" descr="SLASHTRANS"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chuineBalk" hidden="1"/>
          <p:cNvSpPr/>
          <p:nvPr/>
        </p:nvSpPr>
        <p:spPr>
          <a:xfrm>
            <a:off x="7974000" y="394244"/>
            <a:ext cx="1170000" cy="97028"/>
          </a:xfrm>
          <a:custGeom>
            <a:avLst/>
            <a:gdLst>
              <a:gd name="connsiteX0" fmla="*/ 0 w 1170000"/>
              <a:gd name="connsiteY0" fmla="*/ 0 h 96197"/>
              <a:gd name="connsiteX1" fmla="*/ 1170000 w 1170000"/>
              <a:gd name="connsiteY1" fmla="*/ 0 h 96197"/>
              <a:gd name="connsiteX2" fmla="*/ 1170000 w 1170000"/>
              <a:gd name="connsiteY2" fmla="*/ 96197 h 96197"/>
              <a:gd name="connsiteX3" fmla="*/ 0 w 1170000"/>
              <a:gd name="connsiteY3" fmla="*/ 96197 h 96197"/>
              <a:gd name="connsiteX4" fmla="*/ 0 w 1170000"/>
              <a:gd name="connsiteY4" fmla="*/ 0 h 96197"/>
              <a:gd name="connsiteX0" fmla="*/ 76200 w 1170000"/>
              <a:gd name="connsiteY0" fmla="*/ 2382 h 96197"/>
              <a:gd name="connsiteX1" fmla="*/ 1170000 w 1170000"/>
              <a:gd name="connsiteY1" fmla="*/ 0 h 96197"/>
              <a:gd name="connsiteX2" fmla="*/ 1170000 w 1170000"/>
              <a:gd name="connsiteY2" fmla="*/ 96197 h 96197"/>
              <a:gd name="connsiteX3" fmla="*/ 0 w 1170000"/>
              <a:gd name="connsiteY3" fmla="*/ 96197 h 96197"/>
              <a:gd name="connsiteX4" fmla="*/ 76200 w 1170000"/>
              <a:gd name="connsiteY4" fmla="*/ 2382 h 9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96197">
                <a:moveTo>
                  <a:pt x="76200" y="2382"/>
                </a:moveTo>
                <a:lnTo>
                  <a:pt x="1170000" y="0"/>
                </a:lnTo>
                <a:lnTo>
                  <a:pt x="1170000" y="96197"/>
                </a:lnTo>
                <a:lnTo>
                  <a:pt x="0" y="96197"/>
                </a:lnTo>
                <a:lnTo>
                  <a:pt x="76200" y="23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GB" dirty="0"/>
          </a:p>
        </p:txBody>
      </p:sp>
      <p:sp>
        <p:nvSpPr>
          <p:cNvPr id="14" name="Paginanummer"/>
          <p:cNvSpPr/>
          <p:nvPr/>
        </p:nvSpPr>
        <p:spPr>
          <a:xfrm>
            <a:off x="8255000" y="1070928"/>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en-GB" sz="900" smtClean="0">
                <a:solidFill>
                  <a:srgbClr val="FFFFFF"/>
                </a:solidFill>
              </a:rPr>
              <a:pPr algn="r"/>
              <a:t>‹#›</a:t>
            </a:fld>
            <a:endParaRPr lang="en-GB" sz="900" dirty="0">
              <a:solidFill>
                <a:srgbClr val="FFFFFF"/>
              </a:solidFill>
            </a:endParaRPr>
          </a:p>
        </p:txBody>
      </p:sp>
      <p:sp>
        <p:nvSpPr>
          <p:cNvPr id="3085" name="Scheiding"/>
          <p:cNvSpPr txBox="1">
            <a:spLocks noChangeArrowheads="1"/>
          </p:cNvSpPr>
          <p:nvPr/>
        </p:nvSpPr>
        <p:spPr bwMode="auto">
          <a:xfrm>
            <a:off x="8204200" y="1070928"/>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GB" sz="900" dirty="0">
                <a:solidFill>
                  <a:srgbClr val="FFFFFF"/>
                </a:solidFill>
                <a:latin typeface="Verdana" pitchFamily="34" charset="0"/>
              </a:rPr>
              <a:t>|</a:t>
            </a:r>
          </a:p>
        </p:txBody>
      </p:sp>
      <p:pic>
        <p:nvPicPr>
          <p:cNvPr id="2" name="RUGlogoTop"/>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7177" name="tb_Faculty"/>
          <p:cNvSpPr txBox="1">
            <a:spLocks noChangeArrowheads="1"/>
          </p:cNvSpPr>
          <p:nvPr/>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7178" name="tb_Department"/>
          <p:cNvSpPr txBox="1">
            <a:spLocks noChangeArrowheads="1"/>
          </p:cNvSpPr>
          <p:nvPr/>
        </p:nvSpPr>
        <p:spPr bwMode="auto">
          <a:xfrm>
            <a:off x="5811838" y="341313"/>
            <a:ext cx="180022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7176" name="tbDate"/>
          <p:cNvSpPr txBox="1">
            <a:spLocks noChangeArrowheads="1"/>
          </p:cNvSpPr>
          <p:nvPr/>
        </p:nvSpPr>
        <p:spPr bwMode="auto">
          <a:xfrm>
            <a:off x="7378700" y="1070928"/>
            <a:ext cx="762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en-GB" sz="900" dirty="0">
              <a:solidFill>
                <a:srgbClr val="FFFFFF"/>
              </a:solidFill>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981"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hf sldNum="0" hd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Verdana" pitchFamily="34" charset="0"/>
          <a:cs typeface="Arial" charset="0"/>
        </a:defRPr>
      </a:lvl2pPr>
      <a:lvl3pPr algn="l" rtl="0" eaLnBrk="0" fontAlgn="base" hangingPunct="0">
        <a:spcBef>
          <a:spcPct val="0"/>
        </a:spcBef>
        <a:spcAft>
          <a:spcPct val="0"/>
        </a:spcAft>
        <a:defRPr sz="4200">
          <a:solidFill>
            <a:schemeClr val="tx2"/>
          </a:solidFill>
          <a:latin typeface="Verdana" pitchFamily="34" charset="0"/>
          <a:cs typeface="Arial" charset="0"/>
        </a:defRPr>
      </a:lvl3pPr>
      <a:lvl4pPr algn="l" rtl="0" eaLnBrk="0" fontAlgn="base" hangingPunct="0">
        <a:spcBef>
          <a:spcPct val="0"/>
        </a:spcBef>
        <a:spcAft>
          <a:spcPct val="0"/>
        </a:spcAft>
        <a:defRPr sz="4200">
          <a:solidFill>
            <a:schemeClr val="tx2"/>
          </a:solidFill>
          <a:latin typeface="Verdana" pitchFamily="34" charset="0"/>
          <a:cs typeface="Arial" charset="0"/>
        </a:defRPr>
      </a:lvl4pPr>
      <a:lvl5pPr algn="l" rtl="0" eaLnBrk="0" fontAlgn="base" hangingPunct="0">
        <a:spcBef>
          <a:spcPct val="0"/>
        </a:spcBef>
        <a:spcAft>
          <a:spcPct val="0"/>
        </a:spcAft>
        <a:defRPr sz="4200">
          <a:solidFill>
            <a:schemeClr val="tx2"/>
          </a:solidFill>
          <a:latin typeface="Verdana" pitchFamily="34" charset="0"/>
          <a:cs typeface="Arial" charset="0"/>
        </a:defRPr>
      </a:lvl5pPr>
      <a:lvl6pPr marL="457200" algn="l" rtl="0" fontAlgn="base">
        <a:spcBef>
          <a:spcPct val="0"/>
        </a:spcBef>
        <a:spcAft>
          <a:spcPct val="0"/>
        </a:spcAft>
        <a:defRPr sz="4200">
          <a:solidFill>
            <a:schemeClr val="tx2"/>
          </a:solidFill>
          <a:latin typeface="Verdana" pitchFamily="34" charset="0"/>
          <a:cs typeface="Arial" charset="0"/>
        </a:defRPr>
      </a:lvl6pPr>
      <a:lvl7pPr marL="914400" algn="l" rtl="0" fontAlgn="base">
        <a:spcBef>
          <a:spcPct val="0"/>
        </a:spcBef>
        <a:spcAft>
          <a:spcPct val="0"/>
        </a:spcAft>
        <a:defRPr sz="4200">
          <a:solidFill>
            <a:schemeClr val="tx2"/>
          </a:solidFill>
          <a:latin typeface="Verdana" pitchFamily="34" charset="0"/>
          <a:cs typeface="Arial" charset="0"/>
        </a:defRPr>
      </a:lvl7pPr>
      <a:lvl8pPr marL="1371600" algn="l" rtl="0" fontAlgn="base">
        <a:spcBef>
          <a:spcPct val="0"/>
        </a:spcBef>
        <a:spcAft>
          <a:spcPct val="0"/>
        </a:spcAft>
        <a:defRPr sz="4200">
          <a:solidFill>
            <a:schemeClr val="tx2"/>
          </a:solidFill>
          <a:latin typeface="Verdana" pitchFamily="34" charset="0"/>
          <a:cs typeface="Arial" charset="0"/>
        </a:defRPr>
      </a:lvl8pPr>
      <a:lvl9pPr marL="1828800" algn="l" rtl="0" fontAlgn="base">
        <a:spcBef>
          <a:spcPct val="0"/>
        </a:spcBef>
        <a:spcAft>
          <a:spcPct val="0"/>
        </a:spcAft>
        <a:defRPr sz="4200">
          <a:solidFill>
            <a:schemeClr val="tx2"/>
          </a:solidFill>
          <a:latin typeface="Verdana" pitchFamily="34" charset="0"/>
          <a:cs typeface="Arial" charset="0"/>
        </a:defRPr>
      </a:lvl9pPr>
    </p:titleStyle>
    <p:bodyStyle>
      <a:lvl1pPr marL="249238" indent="-249238" algn="l" rtl="0" eaLnBrk="0" fontAlgn="base" hangingPunct="0">
        <a:spcBef>
          <a:spcPct val="20000"/>
        </a:spcBef>
        <a:spcAft>
          <a:spcPct val="0"/>
        </a:spcAft>
        <a:buFont typeface="Verdana" pitchFamily="34" charset="0"/>
        <a:buChar char="›"/>
        <a:defRPr sz="2500">
          <a:solidFill>
            <a:schemeClr val="tx1"/>
          </a:solidFill>
          <a:latin typeface="+mn-lt"/>
          <a:ea typeface="+mn-ea"/>
          <a:cs typeface="+mn-cs"/>
        </a:defRPr>
      </a:lvl1pPr>
      <a:lvl2pPr marL="501650" indent="-250825" algn="l" rtl="0" eaLnBrk="0" fontAlgn="base" hangingPunct="0">
        <a:spcBef>
          <a:spcPct val="20000"/>
        </a:spcBef>
        <a:spcAft>
          <a:spcPct val="0"/>
        </a:spcAft>
        <a:buSzPct val="50000"/>
        <a:buFont typeface="Wingdings" pitchFamily="2" charset="2"/>
        <a:buChar char="§"/>
        <a:defRPr sz="2500">
          <a:solidFill>
            <a:schemeClr val="tx1"/>
          </a:solidFill>
          <a:latin typeface="+mn-lt"/>
          <a:cs typeface="+mn-cs"/>
        </a:defRPr>
      </a:lvl2pPr>
      <a:lvl3pPr marL="760413" indent="-258763" algn="l" rtl="0" eaLnBrk="0" fontAlgn="base" hangingPunct="0">
        <a:spcBef>
          <a:spcPct val="20000"/>
        </a:spcBef>
        <a:spcAft>
          <a:spcPct val="0"/>
        </a:spcAft>
        <a:buFont typeface="Courier New" pitchFamily="49" charset="0"/>
        <a:buChar char="-"/>
        <a:defRPr sz="2500">
          <a:solidFill>
            <a:schemeClr val="tx1"/>
          </a:solidFill>
          <a:latin typeface="+mn-lt"/>
          <a:cs typeface="+mn-cs"/>
        </a:defRPr>
      </a:lvl3pPr>
      <a:lvl4pPr marL="1009650"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4pPr>
      <a:lvl5pPr marL="1268413" indent="-257175" algn="l" rtl="0" eaLnBrk="0" fontAlgn="base" hangingPunct="0">
        <a:spcBef>
          <a:spcPct val="20000"/>
        </a:spcBef>
        <a:spcAft>
          <a:spcPct val="0"/>
        </a:spcAft>
        <a:buFont typeface="Courier New" pitchFamily="49" charset="0"/>
        <a:buChar char="-"/>
        <a:defRPr sz="2500">
          <a:solidFill>
            <a:schemeClr val="tx1"/>
          </a:solidFill>
          <a:latin typeface="+mn-lt"/>
          <a:cs typeface="+mn-cs"/>
        </a:defRPr>
      </a:lvl5pPr>
      <a:lvl6pPr marL="1725613" indent="-257175" algn="l" rtl="0" fontAlgn="base">
        <a:spcBef>
          <a:spcPct val="20000"/>
        </a:spcBef>
        <a:spcAft>
          <a:spcPct val="0"/>
        </a:spcAft>
        <a:buFont typeface="Courier New" pitchFamily="49" charset="0"/>
        <a:buChar char="-"/>
        <a:defRPr sz="2500">
          <a:solidFill>
            <a:schemeClr val="tx1"/>
          </a:solidFill>
          <a:latin typeface="+mn-lt"/>
          <a:cs typeface="+mn-cs"/>
        </a:defRPr>
      </a:lvl6pPr>
      <a:lvl7pPr marL="2182813" indent="-257175" algn="l" rtl="0" fontAlgn="base">
        <a:spcBef>
          <a:spcPct val="20000"/>
        </a:spcBef>
        <a:spcAft>
          <a:spcPct val="0"/>
        </a:spcAft>
        <a:buFont typeface="Courier New" pitchFamily="49" charset="0"/>
        <a:buChar char="-"/>
        <a:defRPr sz="2500">
          <a:solidFill>
            <a:schemeClr val="tx1"/>
          </a:solidFill>
          <a:latin typeface="+mn-lt"/>
          <a:cs typeface="+mn-cs"/>
        </a:defRPr>
      </a:lvl7pPr>
      <a:lvl8pPr marL="2640013" indent="-257175" algn="l" rtl="0" fontAlgn="base">
        <a:spcBef>
          <a:spcPct val="20000"/>
        </a:spcBef>
        <a:spcAft>
          <a:spcPct val="0"/>
        </a:spcAft>
        <a:buFont typeface="Courier New" pitchFamily="49" charset="0"/>
        <a:buChar char="-"/>
        <a:defRPr sz="2500">
          <a:solidFill>
            <a:schemeClr val="tx1"/>
          </a:solidFill>
          <a:latin typeface="+mn-lt"/>
          <a:cs typeface="+mn-cs"/>
        </a:defRPr>
      </a:lvl8pPr>
      <a:lvl9pPr marL="3097213" indent="-257175" algn="l" rtl="0" fontAlgn="base">
        <a:spcBef>
          <a:spcPct val="20000"/>
        </a:spcBef>
        <a:spcAft>
          <a:spcPct val="0"/>
        </a:spcAft>
        <a:buFont typeface="Courier New" pitchFamily="49" charset="0"/>
        <a:buChar char="-"/>
        <a:defRPr sz="25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en.wikipedia.org/wiki/Doomsday_rul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en.wikipedia.org/wiki/Surreal_numb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en.wikipedia.org/wiki/Look-and-say_sequence"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E8kUJL04ELA?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0" y="1268760"/>
            <a:ext cx="9144000" cy="1080000"/>
          </a:xfrm>
        </p:spPr>
        <p:txBody>
          <a:bodyPr anchor="t"/>
          <a:lstStyle/>
          <a:p>
            <a:r>
              <a:rPr lang="nl-NL" dirty="0">
                <a:latin typeface="Garamond" panose="02020404030301010803" pitchFamily="18" charset="0"/>
              </a:rPr>
              <a:t>           </a:t>
            </a:r>
          </a:p>
        </p:txBody>
      </p:sp>
      <p:sp>
        <p:nvSpPr>
          <p:cNvPr id="4" name="TextBox 3">
            <a:extLst>
              <a:ext uri="{FF2B5EF4-FFF2-40B4-BE49-F238E27FC236}">
                <a16:creationId xmlns:a16="http://schemas.microsoft.com/office/drawing/2014/main" id="{4103EE8C-C711-4843-B316-0228F10AB1FB}"/>
              </a:ext>
            </a:extLst>
          </p:cNvPr>
          <p:cNvSpPr txBox="1"/>
          <p:nvPr/>
        </p:nvSpPr>
        <p:spPr>
          <a:xfrm>
            <a:off x="323528" y="979686"/>
            <a:ext cx="7272808" cy="307777"/>
          </a:xfrm>
          <a:prstGeom prst="rect">
            <a:avLst/>
          </a:prstGeom>
          <a:noFill/>
        </p:spPr>
        <p:txBody>
          <a:bodyPr wrap="square" rtlCol="0">
            <a:spAutoFit/>
          </a:bodyPr>
          <a:lstStyle/>
          <a:p>
            <a:r>
              <a:rPr lang="ro-RO" sz="1400" dirty="0">
                <a:solidFill>
                  <a:schemeClr val="bg1"/>
                </a:solidFill>
                <a:latin typeface="Copperplate Gothic Light" panose="020E0507020206020404" pitchFamily="34" charset="0"/>
              </a:rPr>
              <a:t>Parallel Computing 2019-2020</a:t>
            </a:r>
            <a:endParaRPr lang="en-US" sz="1400" dirty="0">
              <a:solidFill>
                <a:schemeClr val="bg1"/>
              </a:solidFill>
              <a:latin typeface="Copperplate Gothic Light" panose="020E0507020206020404" pitchFamily="34" charset="0"/>
            </a:endParaRPr>
          </a:p>
        </p:txBody>
      </p:sp>
      <p:sp>
        <p:nvSpPr>
          <p:cNvPr id="11" name="TextBox 10">
            <a:extLst>
              <a:ext uri="{FF2B5EF4-FFF2-40B4-BE49-F238E27FC236}">
                <a16:creationId xmlns:a16="http://schemas.microsoft.com/office/drawing/2014/main" id="{809973B9-652D-4AE6-9126-51682EEF9710}"/>
              </a:ext>
            </a:extLst>
          </p:cNvPr>
          <p:cNvSpPr txBox="1"/>
          <p:nvPr/>
        </p:nvSpPr>
        <p:spPr>
          <a:xfrm>
            <a:off x="1096200" y="1222594"/>
            <a:ext cx="6951600" cy="707886"/>
          </a:xfrm>
          <a:prstGeom prst="rect">
            <a:avLst/>
          </a:prstGeom>
          <a:noFill/>
        </p:spPr>
        <p:txBody>
          <a:bodyPr wrap="square" rtlCol="0" anchor="ctr">
            <a:spAutoFit/>
          </a:bodyPr>
          <a:lstStyle/>
          <a:p>
            <a:pPr algn="ctr"/>
            <a:r>
              <a:rPr lang="ro-RO" sz="2000" dirty="0">
                <a:solidFill>
                  <a:schemeClr val="bg1"/>
                </a:solidFill>
                <a:latin typeface="Copperplate Gothic Light" panose="020E0507020206020404" pitchFamily="34" charset="0"/>
              </a:rPr>
              <a:t>Parallelization of </a:t>
            </a:r>
            <a:r>
              <a:rPr lang="en-US" sz="2000" b="1" dirty="0">
                <a:solidFill>
                  <a:srgbClr val="CC0000"/>
                </a:solidFill>
                <a:latin typeface="Copperplate Gothic Light" panose="020E0507020206020404" pitchFamily="34" charset="0"/>
              </a:rPr>
              <a:t>Game of Life</a:t>
            </a:r>
          </a:p>
          <a:p>
            <a:pPr algn="ctr"/>
            <a:r>
              <a:rPr lang="en-US" sz="2000" dirty="0">
                <a:solidFill>
                  <a:schemeClr val="bg1"/>
                </a:solidFill>
                <a:latin typeface="Copperplate Gothic Light" panose="020E0507020206020404" pitchFamily="34" charset="0"/>
              </a:rPr>
              <a:t>using </a:t>
            </a:r>
            <a:r>
              <a:rPr lang="en-US" sz="2000" dirty="0">
                <a:solidFill>
                  <a:srgbClr val="CC0000"/>
                </a:solidFill>
                <a:latin typeface="Copperplate Gothic Light" panose="020E0507020206020404" pitchFamily="34" charset="0"/>
              </a:rPr>
              <a:t>M</a:t>
            </a:r>
            <a:r>
              <a:rPr lang="en-US" sz="2000" dirty="0">
                <a:solidFill>
                  <a:schemeClr val="bg1"/>
                </a:solidFill>
                <a:latin typeface="Copperplate Gothic Light" panose="020E0507020206020404" pitchFamily="34" charset="0"/>
              </a:rPr>
              <a:t>essage </a:t>
            </a:r>
            <a:r>
              <a:rPr lang="en-US" sz="2000" dirty="0">
                <a:solidFill>
                  <a:srgbClr val="CC0000"/>
                </a:solidFill>
                <a:latin typeface="Copperplate Gothic Light" panose="020E0507020206020404" pitchFamily="34" charset="0"/>
              </a:rPr>
              <a:t>P</a:t>
            </a:r>
            <a:r>
              <a:rPr lang="en-US" sz="2000" dirty="0">
                <a:solidFill>
                  <a:schemeClr val="bg1"/>
                </a:solidFill>
                <a:latin typeface="Copperplate Gothic Light" panose="020E0507020206020404" pitchFamily="34" charset="0"/>
              </a:rPr>
              <a:t>assing </a:t>
            </a:r>
            <a:r>
              <a:rPr lang="en-US" sz="2000" dirty="0">
                <a:solidFill>
                  <a:srgbClr val="CC0000"/>
                </a:solidFill>
                <a:latin typeface="Copperplate Gothic Light" panose="020E0507020206020404" pitchFamily="34" charset="0"/>
              </a:rPr>
              <a:t>I</a:t>
            </a:r>
            <a:r>
              <a:rPr lang="en-US" sz="2000" dirty="0">
                <a:solidFill>
                  <a:schemeClr val="bg1"/>
                </a:solidFill>
                <a:latin typeface="Copperplate Gothic Light" panose="020E0507020206020404" pitchFamily="34" charset="0"/>
              </a:rPr>
              <a:t>nterface (</a:t>
            </a:r>
            <a:r>
              <a:rPr lang="en-US" sz="2000" dirty="0">
                <a:solidFill>
                  <a:srgbClr val="CC0000"/>
                </a:solidFill>
                <a:latin typeface="Copperplate Gothic Light" panose="020E0507020206020404" pitchFamily="34" charset="0"/>
              </a:rPr>
              <a:t>MPI</a:t>
            </a:r>
            <a:r>
              <a:rPr lang="en-US" sz="2000" dirty="0">
                <a:solidFill>
                  <a:schemeClr val="bg1"/>
                </a:solidFill>
                <a:latin typeface="Copperplate Gothic Light" panose="020E0507020206020404" pitchFamily="34" charset="0"/>
              </a:rPr>
              <a:t>)</a:t>
            </a:r>
          </a:p>
        </p:txBody>
      </p:sp>
      <p:pic>
        <p:nvPicPr>
          <p:cNvPr id="1026" name="Picture 2" descr="Mathematician John Horton Conway, a 'magical genius' known for ...">
            <a:extLst>
              <a:ext uri="{FF2B5EF4-FFF2-40B4-BE49-F238E27FC236}">
                <a16:creationId xmlns:a16="http://schemas.microsoft.com/office/drawing/2014/main" id="{957DEB41-9A66-4B66-A7A6-BF06A2669E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9627" y="2859918"/>
            <a:ext cx="2664296" cy="31082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B593621-4663-470E-9E20-9E1B11885F74}"/>
              </a:ext>
            </a:extLst>
          </p:cNvPr>
          <p:cNvSpPr txBox="1"/>
          <p:nvPr/>
        </p:nvSpPr>
        <p:spPr>
          <a:xfrm>
            <a:off x="3851920" y="2088749"/>
            <a:ext cx="6951600" cy="261610"/>
          </a:xfrm>
          <a:prstGeom prst="rect">
            <a:avLst/>
          </a:prstGeom>
          <a:noFill/>
        </p:spPr>
        <p:txBody>
          <a:bodyPr wrap="square" rtlCol="0" anchor="ctr">
            <a:spAutoFit/>
          </a:bodyPr>
          <a:lstStyle/>
          <a:p>
            <a:pPr algn="ctr"/>
            <a:r>
              <a:rPr lang="en-US" sz="1100" dirty="0">
                <a:solidFill>
                  <a:schemeClr val="bg1"/>
                </a:solidFill>
                <a:latin typeface="Copperplate Gothic Light" panose="020E0507020206020404" pitchFamily="34" charset="0"/>
              </a:rPr>
              <a:t>Presented and prepared by Nicu Ghidirimschi</a:t>
            </a:r>
          </a:p>
        </p:txBody>
      </p:sp>
      <p:pic>
        <p:nvPicPr>
          <p:cNvPr id="1028" name="Picture 4" descr="morgan herlocker">
            <a:extLst>
              <a:ext uri="{FF2B5EF4-FFF2-40B4-BE49-F238E27FC236}">
                <a16:creationId xmlns:a16="http://schemas.microsoft.com/office/drawing/2014/main" id="{68054692-A966-4693-B2D7-5DAD9211798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62050" y="3109106"/>
            <a:ext cx="4762500" cy="26098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BB04BAD-C91F-4F3E-A9CB-58374FC0896D}"/>
              </a:ext>
            </a:extLst>
          </p:cNvPr>
          <p:cNvSpPr txBox="1"/>
          <p:nvPr/>
        </p:nvSpPr>
        <p:spPr>
          <a:xfrm>
            <a:off x="1096200" y="1807369"/>
            <a:ext cx="6951600" cy="338554"/>
          </a:xfrm>
          <a:prstGeom prst="rect">
            <a:avLst/>
          </a:prstGeom>
          <a:noFill/>
        </p:spPr>
        <p:txBody>
          <a:bodyPr wrap="square" rtlCol="0" anchor="ctr">
            <a:spAutoFit/>
          </a:bodyPr>
          <a:lstStyle/>
          <a:p>
            <a:pPr algn="ctr"/>
            <a:r>
              <a:rPr lang="en-US" sz="1600" b="1" dirty="0">
                <a:solidFill>
                  <a:schemeClr val="bg1"/>
                </a:solidFill>
                <a:latin typeface="Copperplate Gothic Light" panose="020E0507020206020404" pitchFamily="34" charset="0"/>
              </a:rPr>
              <a:t>A tribute to </a:t>
            </a:r>
            <a:r>
              <a:rPr lang="en-US" sz="1600" b="1" dirty="0">
                <a:solidFill>
                  <a:srgbClr val="CC0000"/>
                </a:solidFill>
                <a:latin typeface="Copperplate Gothic Light" panose="020E0507020206020404" pitchFamily="34" charset="0"/>
              </a:rPr>
              <a:t>John Horton Conway</a:t>
            </a:r>
          </a:p>
        </p:txBody>
      </p:sp>
    </p:spTree>
    <p:extLst>
      <p:ext uri="{BB962C8B-B14F-4D97-AF65-F5344CB8AC3E}">
        <p14:creationId xmlns:p14="http://schemas.microsoft.com/office/powerpoint/2010/main" val="2288365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F8F331-E41B-441B-B751-A04B695F8160}"/>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 Periodic Boundary Condition</a:t>
            </a:r>
          </a:p>
        </p:txBody>
      </p:sp>
      <p:pic>
        <p:nvPicPr>
          <p:cNvPr id="1026" name="Picture 2" descr="Toroidal and poloidal coordinates - Wikipedia">
            <a:extLst>
              <a:ext uri="{FF2B5EF4-FFF2-40B4-BE49-F238E27FC236}">
                <a16:creationId xmlns:a16="http://schemas.microsoft.com/office/drawing/2014/main" id="{920AE0CF-EAA3-4F7B-8917-5729B07290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957" y="2996952"/>
            <a:ext cx="2880320" cy="2160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087DF1-72B6-4CB7-8268-F86D51BA9F34}"/>
              </a:ext>
            </a:extLst>
          </p:cNvPr>
          <p:cNvSpPr txBox="1"/>
          <p:nvPr/>
        </p:nvSpPr>
        <p:spPr>
          <a:xfrm>
            <a:off x="887830" y="4819382"/>
            <a:ext cx="2466573" cy="338554"/>
          </a:xfrm>
          <a:prstGeom prst="rect">
            <a:avLst/>
          </a:prstGeom>
          <a:noFill/>
        </p:spPr>
        <p:txBody>
          <a:bodyPr wrap="none" rtlCol="0">
            <a:spAutoFit/>
          </a:bodyPr>
          <a:lstStyle/>
          <a:p>
            <a:r>
              <a:rPr lang="en-US" sz="1600" dirty="0">
                <a:latin typeface="Garamond" panose="02020404030301010803" pitchFamily="18" charset="0"/>
              </a:rPr>
              <a:t>A toroidal array visualization</a:t>
            </a:r>
          </a:p>
        </p:txBody>
      </p:sp>
      <p:grpSp>
        <p:nvGrpSpPr>
          <p:cNvPr id="1039" name="Group 1038">
            <a:extLst>
              <a:ext uri="{FF2B5EF4-FFF2-40B4-BE49-F238E27FC236}">
                <a16:creationId xmlns:a16="http://schemas.microsoft.com/office/drawing/2014/main" id="{DA3544CF-8CA6-4788-BA75-4C9DC49B4C69}"/>
              </a:ext>
            </a:extLst>
          </p:cNvPr>
          <p:cNvGrpSpPr/>
          <p:nvPr/>
        </p:nvGrpSpPr>
        <p:grpSpPr>
          <a:xfrm>
            <a:off x="4427984" y="2204864"/>
            <a:ext cx="4035059" cy="3098841"/>
            <a:chOff x="3848686" y="2314346"/>
            <a:chExt cx="4035059" cy="3098841"/>
          </a:xfrm>
        </p:grpSpPr>
        <p:sp>
          <p:nvSpPr>
            <p:cNvPr id="13" name="Rectangle 12">
              <a:extLst>
                <a:ext uri="{FF2B5EF4-FFF2-40B4-BE49-F238E27FC236}">
                  <a16:creationId xmlns:a16="http://schemas.microsoft.com/office/drawing/2014/main" id="{929F31E8-98AC-47D2-BC67-F4F497909011}"/>
                </a:ext>
              </a:extLst>
            </p:cNvPr>
            <p:cNvSpPr/>
            <p:nvPr/>
          </p:nvSpPr>
          <p:spPr>
            <a:xfrm>
              <a:off x="7388917" y="3035054"/>
              <a:ext cx="494828" cy="376142"/>
            </a:xfrm>
            <a:prstGeom prst="rect">
              <a:avLst/>
            </a:prstGeom>
            <a:solidFill>
              <a:schemeClr val="accent1">
                <a:lumMod val="40000"/>
                <a:lumOff val="60000"/>
              </a:schemeClr>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4A964C-54AA-4AA0-B95D-74CEFF4654DD}"/>
                </a:ext>
              </a:extLst>
            </p:cNvPr>
            <p:cNvSpPr/>
            <p:nvPr/>
          </p:nvSpPr>
          <p:spPr>
            <a:xfrm>
              <a:off x="7388917" y="2676982"/>
              <a:ext cx="494828" cy="358071"/>
            </a:xfrm>
            <a:prstGeom prst="rect">
              <a:avLst/>
            </a:prstGeom>
            <a:solidFill>
              <a:schemeClr val="accent1">
                <a:lumMod val="40000"/>
                <a:lumOff val="60000"/>
              </a:schemeClr>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5010933-463A-44DA-B635-511BB91F8BE4}"/>
                </a:ext>
              </a:extLst>
            </p:cNvPr>
            <p:cNvSpPr/>
            <p:nvPr/>
          </p:nvSpPr>
          <p:spPr>
            <a:xfrm>
              <a:off x="7388917" y="2314346"/>
              <a:ext cx="494828" cy="358071"/>
            </a:xfrm>
            <a:prstGeom prst="rect">
              <a:avLst/>
            </a:prstGeom>
            <a:solidFill>
              <a:srgbClr val="92D050"/>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6CB3B1E-5EE3-413E-85F4-30E4AB1B552C}"/>
                </a:ext>
              </a:extLst>
            </p:cNvPr>
            <p:cNvSpPr/>
            <p:nvPr/>
          </p:nvSpPr>
          <p:spPr>
            <a:xfrm>
              <a:off x="6894089" y="2314346"/>
              <a:ext cx="494828" cy="358071"/>
            </a:xfrm>
            <a:prstGeom prst="rect">
              <a:avLst/>
            </a:prstGeom>
            <a:solidFill>
              <a:srgbClr val="FFFF00"/>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FA001D3-7A11-43D9-BF3B-6203416A0442}"/>
                </a:ext>
              </a:extLst>
            </p:cNvPr>
            <p:cNvSpPr/>
            <p:nvPr/>
          </p:nvSpPr>
          <p:spPr>
            <a:xfrm>
              <a:off x="6370685" y="2319306"/>
              <a:ext cx="523403" cy="358071"/>
            </a:xfrm>
            <a:prstGeom prst="rect">
              <a:avLst/>
            </a:prstGeom>
            <a:solidFill>
              <a:srgbClr val="FFFF00"/>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38" name="Picture 1037" descr="A picture containing drawing, clock&#10;&#10;Description automatically generated">
              <a:extLst>
                <a:ext uri="{FF2B5EF4-FFF2-40B4-BE49-F238E27FC236}">
                  <a16:creationId xmlns:a16="http://schemas.microsoft.com/office/drawing/2014/main" id="{072B53C9-897B-4E77-B668-86EDEA6BF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686" y="2681942"/>
              <a:ext cx="3554276" cy="2731245"/>
            </a:xfrm>
            <a:prstGeom prst="rect">
              <a:avLst/>
            </a:prstGeom>
          </p:spPr>
        </p:pic>
      </p:grpSp>
      <p:sp>
        <p:nvSpPr>
          <p:cNvPr id="49" name="TextBox 48">
            <a:extLst>
              <a:ext uri="{FF2B5EF4-FFF2-40B4-BE49-F238E27FC236}">
                <a16:creationId xmlns:a16="http://schemas.microsoft.com/office/drawing/2014/main" id="{3E2A4DDB-5A66-47F5-9290-333E8F25EF94}"/>
              </a:ext>
            </a:extLst>
          </p:cNvPr>
          <p:cNvSpPr txBox="1"/>
          <p:nvPr/>
        </p:nvSpPr>
        <p:spPr>
          <a:xfrm>
            <a:off x="3995936" y="5380034"/>
            <a:ext cx="4789068" cy="338554"/>
          </a:xfrm>
          <a:prstGeom prst="rect">
            <a:avLst/>
          </a:prstGeom>
          <a:noFill/>
        </p:spPr>
        <p:txBody>
          <a:bodyPr wrap="none" rtlCol="0">
            <a:spAutoFit/>
          </a:bodyPr>
          <a:lstStyle/>
          <a:p>
            <a:r>
              <a:rPr lang="en-US" sz="1600" dirty="0">
                <a:latin typeface="Garamond" panose="02020404030301010803" pitchFamily="18" charset="0"/>
              </a:rPr>
              <a:t>The neighbors of a cell in a dish with a periodic boundary</a:t>
            </a:r>
          </a:p>
        </p:txBody>
      </p:sp>
    </p:spTree>
    <p:extLst>
      <p:ext uri="{BB962C8B-B14F-4D97-AF65-F5344CB8AC3E}">
        <p14:creationId xmlns:p14="http://schemas.microsoft.com/office/powerpoint/2010/main" val="19866021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39C8DF-EF45-43E5-98C1-975EDA302DA5}"/>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Problem Description</a:t>
            </a:r>
            <a:endParaRPr lang="en-US" sz="2000" b="1" dirty="0">
              <a:latin typeface="Copperplate Gothic Light" panose="020E0507020206020404" pitchFamily="34" charset="0"/>
            </a:endParaRPr>
          </a:p>
        </p:txBody>
      </p:sp>
      <p:sp>
        <p:nvSpPr>
          <p:cNvPr id="5" name="TextBox 4">
            <a:extLst>
              <a:ext uri="{FF2B5EF4-FFF2-40B4-BE49-F238E27FC236}">
                <a16:creationId xmlns:a16="http://schemas.microsoft.com/office/drawing/2014/main" id="{C61CDF6A-7F39-42AF-875D-9DA7B87FF5D3}"/>
              </a:ext>
            </a:extLst>
          </p:cNvPr>
          <p:cNvSpPr txBox="1"/>
          <p:nvPr/>
        </p:nvSpPr>
        <p:spPr>
          <a:xfrm>
            <a:off x="107504" y="1772816"/>
            <a:ext cx="8928992" cy="3046988"/>
          </a:xfrm>
          <a:prstGeom prst="rect">
            <a:avLst/>
          </a:prstGeom>
          <a:noFill/>
        </p:spPr>
        <p:txBody>
          <a:bodyPr wrap="square" rtlCol="0">
            <a:spAutoFit/>
          </a:bodyPr>
          <a:lstStyle/>
          <a:p>
            <a:pPr algn="ctr"/>
            <a:r>
              <a:rPr lang="en-US" sz="1600" b="1" dirty="0">
                <a:latin typeface="Garamond" panose="02020404030301010803" pitchFamily="18" charset="0"/>
              </a:rPr>
              <a:t>Problem description:</a:t>
            </a:r>
          </a:p>
          <a:p>
            <a:r>
              <a:rPr lang="ro-RO" sz="1600" dirty="0">
                <a:latin typeface="Garamond" panose="02020404030301010803" pitchFamily="18" charset="0"/>
              </a:rPr>
              <a:t>Given an initial pattern (dish) and a positive integer </a:t>
            </a:r>
            <a:r>
              <a:rPr lang="ro-RO" sz="1600" b="1" dirty="0">
                <a:latin typeface="Garamond" panose="02020404030301010803" pitchFamily="18" charset="0"/>
              </a:rPr>
              <a:t>n</a:t>
            </a:r>
            <a:r>
              <a:rPr lang="ro-RO" sz="1600" dirty="0">
                <a:latin typeface="Garamond" panose="02020404030301010803" pitchFamily="18" charset="0"/>
              </a:rPr>
              <a:t>, compute the result of evolving the dish </a:t>
            </a:r>
            <a:r>
              <a:rPr lang="ro-RO" sz="1600" b="1" dirty="0">
                <a:latin typeface="Garamond" panose="02020404030301010803" pitchFamily="18" charset="0"/>
              </a:rPr>
              <a:t>n</a:t>
            </a:r>
            <a:r>
              <a:rPr lang="ro-RO" sz="1600" dirty="0">
                <a:latin typeface="Garamond" panose="02020404030301010803" pitchFamily="18" charset="0"/>
              </a:rPr>
              <a:t> times (that is the resultant dish after </a:t>
            </a:r>
            <a:r>
              <a:rPr lang="ro-RO" sz="1600" b="1" dirty="0">
                <a:latin typeface="Garamond" panose="02020404030301010803" pitchFamily="18" charset="0"/>
              </a:rPr>
              <a:t>n</a:t>
            </a:r>
            <a:r>
              <a:rPr lang="ro-RO" sz="1600" dirty="0">
                <a:latin typeface="Garamond" panose="02020404030301010803" pitchFamily="18" charset="0"/>
              </a:rPr>
              <a:t> transitions/evolutions) according to the rules of the </a:t>
            </a:r>
            <a:r>
              <a:rPr lang="ro-RO" sz="1600" u="sng" dirty="0">
                <a:latin typeface="Garamond" panose="02020404030301010803" pitchFamily="18" charset="0"/>
              </a:rPr>
              <a:t>periodic version </a:t>
            </a:r>
            <a:r>
              <a:rPr lang="ro-RO" sz="1600" dirty="0">
                <a:latin typeface="Garamond" panose="02020404030301010803" pitchFamily="18" charset="0"/>
              </a:rPr>
              <a:t>of Con</a:t>
            </a:r>
            <a:r>
              <a:rPr lang="en-US" sz="1600" dirty="0">
                <a:latin typeface="Garamond" panose="02020404030301010803" pitchFamily="18" charset="0"/>
              </a:rPr>
              <a:t>way’s Game of Life.</a:t>
            </a:r>
            <a:endParaRPr lang="en-US" sz="1600" b="1" dirty="0">
              <a:latin typeface="Garamond" panose="02020404030301010803" pitchFamily="18" charset="0"/>
            </a:endParaRPr>
          </a:p>
          <a:p>
            <a:pPr algn="ctr"/>
            <a:r>
              <a:rPr lang="en-US" sz="1600" b="1" dirty="0">
                <a:latin typeface="Garamond" panose="02020404030301010803" pitchFamily="18" charset="0"/>
              </a:rPr>
              <a:t>Input specification:</a:t>
            </a:r>
          </a:p>
          <a:p>
            <a:r>
              <a:rPr lang="en-US" sz="1600" b="1" dirty="0">
                <a:latin typeface="Garamond" panose="02020404030301010803" pitchFamily="18" charset="0"/>
              </a:rPr>
              <a:t>m</a:t>
            </a:r>
            <a:r>
              <a:rPr lang="en-US" sz="1600" dirty="0">
                <a:latin typeface="Garamond" panose="02020404030301010803" pitchFamily="18" charset="0"/>
              </a:rPr>
              <a:t> lines containing </a:t>
            </a:r>
            <a:r>
              <a:rPr lang="en-US" sz="1600" b="1" dirty="0">
                <a:latin typeface="Garamond" panose="02020404030301010803" pitchFamily="18" charset="0"/>
              </a:rPr>
              <a:t>m</a:t>
            </a:r>
            <a:r>
              <a:rPr lang="en-US" sz="1600" dirty="0">
                <a:latin typeface="Garamond" panose="02020404030301010803" pitchFamily="18" charset="0"/>
              </a:rPr>
              <a:t> ‘#’ or ‘.’ characters are read from the input, where </a:t>
            </a:r>
            <a:r>
              <a:rPr lang="en-US" sz="1600" b="1" dirty="0">
                <a:latin typeface="Garamond" panose="02020404030301010803" pitchFamily="18" charset="0"/>
              </a:rPr>
              <a:t>m</a:t>
            </a:r>
            <a:r>
              <a:rPr lang="en-US" sz="1600" dirty="0">
                <a:latin typeface="Garamond" panose="02020404030301010803" pitchFamily="18" charset="0"/>
              </a:rPr>
              <a:t> is the length of the first line. The ‘#’ character specifies an alive cell, and the ‘.’ character indicates a dead cell, respectively. The last line of the input represents the positive integer </a:t>
            </a:r>
            <a:r>
              <a:rPr lang="en-US" sz="1600" b="1" dirty="0">
                <a:latin typeface="Garamond" panose="02020404030301010803" pitchFamily="18" charset="0"/>
              </a:rPr>
              <a:t>n </a:t>
            </a:r>
            <a:r>
              <a:rPr lang="en-US" sz="1600" dirty="0">
                <a:latin typeface="Garamond" panose="02020404030301010803" pitchFamily="18" charset="0"/>
              </a:rPr>
              <a:t>– the number of transitions that need to be performed on the initial dish.</a:t>
            </a:r>
          </a:p>
          <a:p>
            <a:pPr algn="ctr"/>
            <a:r>
              <a:rPr lang="en-US" sz="1600" b="1" dirty="0">
                <a:latin typeface="Garamond" panose="02020404030301010803" pitchFamily="18" charset="0"/>
              </a:rPr>
              <a:t>Output specification:</a:t>
            </a:r>
          </a:p>
          <a:p>
            <a:r>
              <a:rPr lang="en-US" sz="1600" dirty="0">
                <a:latin typeface="Garamond" panose="02020404030301010803" pitchFamily="18" charset="0"/>
              </a:rPr>
              <a:t>The </a:t>
            </a:r>
            <a:r>
              <a:rPr lang="en-US" sz="1600" b="1" dirty="0">
                <a:latin typeface="Garamond" panose="02020404030301010803" pitchFamily="18" charset="0"/>
              </a:rPr>
              <a:t>m</a:t>
            </a:r>
            <a:r>
              <a:rPr lang="en-US" sz="1600" dirty="0">
                <a:latin typeface="Garamond" panose="02020404030301010803" pitchFamily="18" charset="0"/>
              </a:rPr>
              <a:t>×</a:t>
            </a:r>
            <a:r>
              <a:rPr lang="en-US" sz="1600" b="1" dirty="0">
                <a:latin typeface="Garamond" panose="02020404030301010803" pitchFamily="18" charset="0"/>
              </a:rPr>
              <a:t>m</a:t>
            </a:r>
            <a:r>
              <a:rPr lang="en-US" sz="1600" dirty="0">
                <a:latin typeface="Garamond" panose="02020404030301010803" pitchFamily="18" charset="0"/>
              </a:rPr>
              <a:t> dish that results from evolving the input dish </a:t>
            </a:r>
            <a:r>
              <a:rPr lang="en-US" sz="1600" b="1" dirty="0">
                <a:latin typeface="Garamond" panose="02020404030301010803" pitchFamily="18" charset="0"/>
              </a:rPr>
              <a:t>n</a:t>
            </a:r>
            <a:r>
              <a:rPr lang="en-US" sz="1600" dirty="0">
                <a:latin typeface="Garamond" panose="02020404030301010803" pitchFamily="18" charset="0"/>
              </a:rPr>
              <a:t> times.</a:t>
            </a:r>
          </a:p>
          <a:p>
            <a:pPr algn="ctr"/>
            <a:r>
              <a:rPr lang="en-US" sz="1600" b="1" dirty="0">
                <a:latin typeface="Garamond" panose="02020404030301010803" pitchFamily="18" charset="0"/>
              </a:rPr>
              <a:t>Example input/output:</a:t>
            </a:r>
          </a:p>
        </p:txBody>
      </p:sp>
      <p:pic>
        <p:nvPicPr>
          <p:cNvPr id="7" name="Picture 6">
            <a:extLst>
              <a:ext uri="{FF2B5EF4-FFF2-40B4-BE49-F238E27FC236}">
                <a16:creationId xmlns:a16="http://schemas.microsoft.com/office/drawing/2014/main" id="{1D336A4D-7BE0-4CAE-8DF6-D7B8F5E884CA}"/>
              </a:ext>
            </a:extLst>
          </p:cNvPr>
          <p:cNvPicPr>
            <a:picLocks noChangeAspect="1"/>
          </p:cNvPicPr>
          <p:nvPr/>
        </p:nvPicPr>
        <p:blipFill>
          <a:blip r:embed="rId2"/>
          <a:stretch>
            <a:fillRect/>
          </a:stretch>
        </p:blipFill>
        <p:spPr>
          <a:xfrm>
            <a:off x="2828775" y="4999603"/>
            <a:ext cx="847725" cy="1685925"/>
          </a:xfrm>
          <a:prstGeom prst="rect">
            <a:avLst/>
          </a:prstGeom>
        </p:spPr>
      </p:pic>
      <p:pic>
        <p:nvPicPr>
          <p:cNvPr id="10" name="Picture 9">
            <a:extLst>
              <a:ext uri="{FF2B5EF4-FFF2-40B4-BE49-F238E27FC236}">
                <a16:creationId xmlns:a16="http://schemas.microsoft.com/office/drawing/2014/main" id="{318ADDE3-7D29-4EF0-90B4-051F316ED021}"/>
              </a:ext>
            </a:extLst>
          </p:cNvPr>
          <p:cNvPicPr>
            <a:picLocks noChangeAspect="1"/>
          </p:cNvPicPr>
          <p:nvPr/>
        </p:nvPicPr>
        <p:blipFill>
          <a:blip r:embed="rId3"/>
          <a:stretch>
            <a:fillRect/>
          </a:stretch>
        </p:blipFill>
        <p:spPr>
          <a:xfrm>
            <a:off x="5436096" y="4995758"/>
            <a:ext cx="866775" cy="1562100"/>
          </a:xfrm>
          <a:prstGeom prst="rect">
            <a:avLst/>
          </a:prstGeom>
        </p:spPr>
      </p:pic>
      <p:sp>
        <p:nvSpPr>
          <p:cNvPr id="11" name="Arrow: Right 10">
            <a:extLst>
              <a:ext uri="{FF2B5EF4-FFF2-40B4-BE49-F238E27FC236}">
                <a16:creationId xmlns:a16="http://schemas.microsoft.com/office/drawing/2014/main" id="{8A8E7D99-B692-4DFB-888F-D0A89A7AB8F6}"/>
              </a:ext>
            </a:extLst>
          </p:cNvPr>
          <p:cNvSpPr/>
          <p:nvPr/>
        </p:nvSpPr>
        <p:spPr>
          <a:xfrm>
            <a:off x="4084669" y="5518529"/>
            <a:ext cx="1116793" cy="6480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4421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BE0F5E-757C-4797-BE52-F7868B273DBE}"/>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Sequential </a:t>
            </a: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Trivial Implementation</a:t>
            </a:r>
            <a:endParaRPr lang="en-US" sz="2000" b="1" dirty="0">
              <a:latin typeface="Copperplate Gothic Light" panose="020E0507020206020404" pitchFamily="34" charset="0"/>
            </a:endParaRPr>
          </a:p>
        </p:txBody>
      </p:sp>
      <p:pic>
        <p:nvPicPr>
          <p:cNvPr id="12" name="Picture 11">
            <a:extLst>
              <a:ext uri="{FF2B5EF4-FFF2-40B4-BE49-F238E27FC236}">
                <a16:creationId xmlns:a16="http://schemas.microsoft.com/office/drawing/2014/main" id="{E53DE444-6271-480C-8916-1259814CD056}"/>
              </a:ext>
            </a:extLst>
          </p:cNvPr>
          <p:cNvPicPr>
            <a:picLocks noChangeAspect="1"/>
          </p:cNvPicPr>
          <p:nvPr/>
        </p:nvPicPr>
        <p:blipFill>
          <a:blip r:embed="rId2"/>
          <a:stretch>
            <a:fillRect/>
          </a:stretch>
        </p:blipFill>
        <p:spPr>
          <a:xfrm>
            <a:off x="879054" y="1883144"/>
            <a:ext cx="1876425" cy="600075"/>
          </a:xfrm>
          <a:prstGeom prst="rect">
            <a:avLst/>
          </a:prstGeom>
        </p:spPr>
      </p:pic>
      <p:pic>
        <p:nvPicPr>
          <p:cNvPr id="22" name="Picture 21">
            <a:extLst>
              <a:ext uri="{FF2B5EF4-FFF2-40B4-BE49-F238E27FC236}">
                <a16:creationId xmlns:a16="http://schemas.microsoft.com/office/drawing/2014/main" id="{834F782B-38C5-4E4C-A8F1-9FD3F6E75C4A}"/>
              </a:ext>
            </a:extLst>
          </p:cNvPr>
          <p:cNvPicPr>
            <a:picLocks noChangeAspect="1"/>
          </p:cNvPicPr>
          <p:nvPr/>
        </p:nvPicPr>
        <p:blipFill>
          <a:blip r:embed="rId3"/>
          <a:stretch>
            <a:fillRect/>
          </a:stretch>
        </p:blipFill>
        <p:spPr>
          <a:xfrm>
            <a:off x="879054" y="2924944"/>
            <a:ext cx="4486275" cy="3086100"/>
          </a:xfrm>
          <a:prstGeom prst="rect">
            <a:avLst/>
          </a:prstGeom>
        </p:spPr>
      </p:pic>
    </p:spTree>
    <p:extLst>
      <p:ext uri="{BB962C8B-B14F-4D97-AF65-F5344CB8AC3E}">
        <p14:creationId xmlns:p14="http://schemas.microsoft.com/office/powerpoint/2010/main" val="15542353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71A02-132A-40A8-B7A8-7C411B594CC2}"/>
              </a:ext>
            </a:extLst>
          </p:cNvPr>
          <p:cNvPicPr>
            <a:picLocks noChangeAspect="1"/>
          </p:cNvPicPr>
          <p:nvPr/>
        </p:nvPicPr>
        <p:blipFill>
          <a:blip r:embed="rId2"/>
          <a:stretch>
            <a:fillRect/>
          </a:stretch>
        </p:blipFill>
        <p:spPr>
          <a:xfrm>
            <a:off x="899592" y="4437112"/>
            <a:ext cx="6343650" cy="1485900"/>
          </a:xfrm>
          <a:prstGeom prst="rect">
            <a:avLst/>
          </a:prstGeom>
        </p:spPr>
      </p:pic>
      <p:pic>
        <p:nvPicPr>
          <p:cNvPr id="5" name="Picture 4">
            <a:extLst>
              <a:ext uri="{FF2B5EF4-FFF2-40B4-BE49-F238E27FC236}">
                <a16:creationId xmlns:a16="http://schemas.microsoft.com/office/drawing/2014/main" id="{D13FCD52-A221-4548-9316-4D6B076DF26B}"/>
              </a:ext>
            </a:extLst>
          </p:cNvPr>
          <p:cNvPicPr>
            <a:picLocks noChangeAspect="1"/>
          </p:cNvPicPr>
          <p:nvPr/>
        </p:nvPicPr>
        <p:blipFill>
          <a:blip r:embed="rId3"/>
          <a:stretch>
            <a:fillRect/>
          </a:stretch>
        </p:blipFill>
        <p:spPr>
          <a:xfrm>
            <a:off x="899592" y="2188733"/>
            <a:ext cx="2476500" cy="2076450"/>
          </a:xfrm>
          <a:prstGeom prst="rect">
            <a:avLst/>
          </a:prstGeom>
        </p:spPr>
      </p:pic>
      <p:sp>
        <p:nvSpPr>
          <p:cNvPr id="6" name="TextBox 5">
            <a:extLst>
              <a:ext uri="{FF2B5EF4-FFF2-40B4-BE49-F238E27FC236}">
                <a16:creationId xmlns:a16="http://schemas.microsoft.com/office/drawing/2014/main" id="{947C5AEF-12CE-4425-A14B-7FEE98DF2967}"/>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Sequential </a:t>
            </a: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Trivial Implementation</a:t>
            </a:r>
            <a:endParaRPr lang="en-US" sz="2000" b="1" dirty="0">
              <a:latin typeface="Copperplate Gothic Light" panose="020E0507020206020404" pitchFamily="34" charset="0"/>
            </a:endParaRPr>
          </a:p>
        </p:txBody>
      </p:sp>
      <p:sp>
        <p:nvSpPr>
          <p:cNvPr id="8" name="TextBox 7">
            <a:extLst>
              <a:ext uri="{FF2B5EF4-FFF2-40B4-BE49-F238E27FC236}">
                <a16:creationId xmlns:a16="http://schemas.microsoft.com/office/drawing/2014/main" id="{79BF1DA4-C20D-40A9-B3EF-FA449DC43535}"/>
              </a:ext>
            </a:extLst>
          </p:cNvPr>
          <p:cNvSpPr txBox="1"/>
          <p:nvPr/>
        </p:nvSpPr>
        <p:spPr>
          <a:xfrm>
            <a:off x="4912965" y="4829733"/>
            <a:ext cx="3707904" cy="307777"/>
          </a:xfrm>
          <a:prstGeom prst="rect">
            <a:avLst/>
          </a:prstGeom>
          <a:noFill/>
        </p:spPr>
        <p:txBody>
          <a:bodyPr wrap="square" rtlCol="0">
            <a:spAutoFit/>
          </a:bodyPr>
          <a:lstStyle/>
          <a:p>
            <a:r>
              <a:rPr lang="ro-RO" sz="1400" b="1" dirty="0">
                <a:latin typeface="Garamond" panose="02020404030301010803" pitchFamily="18" charset="0"/>
              </a:rPr>
              <a:t>Count the number of alive neighbors </a:t>
            </a:r>
            <a:endParaRPr lang="en-US" sz="1400" b="1" dirty="0">
              <a:latin typeface="Garamond" panose="02020404030301010803" pitchFamily="18" charset="0"/>
            </a:endParaRPr>
          </a:p>
        </p:txBody>
      </p:sp>
      <p:sp>
        <p:nvSpPr>
          <p:cNvPr id="10" name="TextBox 9">
            <a:extLst>
              <a:ext uri="{FF2B5EF4-FFF2-40B4-BE49-F238E27FC236}">
                <a16:creationId xmlns:a16="http://schemas.microsoft.com/office/drawing/2014/main" id="{57476658-9230-4F3C-A19E-9A2F26644052}"/>
              </a:ext>
            </a:extLst>
          </p:cNvPr>
          <p:cNvSpPr txBox="1"/>
          <p:nvPr/>
        </p:nvSpPr>
        <p:spPr>
          <a:xfrm>
            <a:off x="7452320" y="5370982"/>
            <a:ext cx="1471167" cy="523220"/>
          </a:xfrm>
          <a:prstGeom prst="rect">
            <a:avLst/>
          </a:prstGeom>
          <a:noFill/>
        </p:spPr>
        <p:txBody>
          <a:bodyPr wrap="square" rtlCol="0">
            <a:spAutoFit/>
          </a:bodyPr>
          <a:lstStyle/>
          <a:p>
            <a:r>
              <a:rPr lang="ro-RO" sz="1400" b="1" dirty="0">
                <a:latin typeface="Garamond" panose="02020404030301010803" pitchFamily="18" charset="0"/>
              </a:rPr>
              <a:t>Apply the transition rules</a:t>
            </a:r>
            <a:endParaRPr lang="en-US" sz="1400" b="1" dirty="0">
              <a:latin typeface="Garamond" panose="02020404030301010803" pitchFamily="18" charset="0"/>
            </a:endParaRPr>
          </a:p>
        </p:txBody>
      </p:sp>
      <p:sp>
        <p:nvSpPr>
          <p:cNvPr id="11" name="Right Brace 10">
            <a:extLst>
              <a:ext uri="{FF2B5EF4-FFF2-40B4-BE49-F238E27FC236}">
                <a16:creationId xmlns:a16="http://schemas.microsoft.com/office/drawing/2014/main" id="{794D1F96-DD6E-4779-A89E-895859C1AB50}"/>
              </a:ext>
            </a:extLst>
          </p:cNvPr>
          <p:cNvSpPr/>
          <p:nvPr/>
        </p:nvSpPr>
        <p:spPr>
          <a:xfrm>
            <a:off x="3268080" y="3511328"/>
            <a:ext cx="216024" cy="576064"/>
          </a:xfrm>
          <a:prstGeom prst="rightBrace">
            <a:avLst>
              <a:gd name="adj1" fmla="val 8333"/>
              <a:gd name="adj2" fmla="val 48347"/>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D108E8B3-CBDC-411B-A42C-14D20E96CEFC}"/>
              </a:ext>
            </a:extLst>
          </p:cNvPr>
          <p:cNvSpPr txBox="1"/>
          <p:nvPr/>
        </p:nvSpPr>
        <p:spPr>
          <a:xfrm>
            <a:off x="3484104" y="3645471"/>
            <a:ext cx="3707904" cy="307777"/>
          </a:xfrm>
          <a:prstGeom prst="rect">
            <a:avLst/>
          </a:prstGeom>
          <a:noFill/>
        </p:spPr>
        <p:txBody>
          <a:bodyPr wrap="square" rtlCol="0">
            <a:spAutoFit/>
          </a:bodyPr>
          <a:lstStyle/>
          <a:p>
            <a:r>
              <a:rPr lang="ro-RO" sz="1400" b="1" dirty="0">
                <a:latin typeface="Garamond" panose="02020404030301010803" pitchFamily="18" charset="0"/>
              </a:rPr>
              <a:t>Implements the periodic boundaries</a:t>
            </a:r>
            <a:endParaRPr lang="en-US" sz="1400" b="1" dirty="0">
              <a:latin typeface="Garamond" panose="02020404030301010803" pitchFamily="18" charset="0"/>
            </a:endParaRPr>
          </a:p>
        </p:txBody>
      </p:sp>
      <p:sp>
        <p:nvSpPr>
          <p:cNvPr id="13" name="Right Brace 12">
            <a:extLst>
              <a:ext uri="{FF2B5EF4-FFF2-40B4-BE49-F238E27FC236}">
                <a16:creationId xmlns:a16="http://schemas.microsoft.com/office/drawing/2014/main" id="{F90C0E2C-38CE-458B-B897-1D4E0F414E34}"/>
              </a:ext>
            </a:extLst>
          </p:cNvPr>
          <p:cNvSpPr/>
          <p:nvPr/>
        </p:nvSpPr>
        <p:spPr>
          <a:xfrm>
            <a:off x="4696966" y="4660703"/>
            <a:ext cx="216024" cy="645838"/>
          </a:xfrm>
          <a:prstGeom prst="rightBrace">
            <a:avLst>
              <a:gd name="adj1" fmla="val 8333"/>
              <a:gd name="adj2" fmla="val 48347"/>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ight Brace 13">
            <a:extLst>
              <a:ext uri="{FF2B5EF4-FFF2-40B4-BE49-F238E27FC236}">
                <a16:creationId xmlns:a16="http://schemas.microsoft.com/office/drawing/2014/main" id="{02D20860-3B3C-421B-9D95-E63EB413167C}"/>
              </a:ext>
            </a:extLst>
          </p:cNvPr>
          <p:cNvSpPr/>
          <p:nvPr/>
        </p:nvSpPr>
        <p:spPr>
          <a:xfrm>
            <a:off x="7243242" y="5380250"/>
            <a:ext cx="209078" cy="513952"/>
          </a:xfrm>
          <a:prstGeom prst="rightBrace">
            <a:avLst>
              <a:gd name="adj1" fmla="val 8333"/>
              <a:gd name="adj2" fmla="val 48347"/>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78522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024598-9107-43E1-A3E4-F4B22D02FD45}"/>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Sequential </a:t>
            </a: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Trivial Implementation</a:t>
            </a:r>
            <a:endParaRPr lang="en-US" sz="2000" b="1" dirty="0">
              <a:latin typeface="Copperplate Gothic Light" panose="020E0507020206020404" pitchFamily="34" charset="0"/>
            </a:endParaRPr>
          </a:p>
        </p:txBody>
      </p:sp>
      <p:pic>
        <p:nvPicPr>
          <p:cNvPr id="6" name="Picture 5">
            <a:extLst>
              <a:ext uri="{FF2B5EF4-FFF2-40B4-BE49-F238E27FC236}">
                <a16:creationId xmlns:a16="http://schemas.microsoft.com/office/drawing/2014/main" id="{66039871-BE08-4AE5-B539-DF83842F6B64}"/>
              </a:ext>
            </a:extLst>
          </p:cNvPr>
          <p:cNvPicPr>
            <a:picLocks noChangeAspect="1"/>
          </p:cNvPicPr>
          <p:nvPr/>
        </p:nvPicPr>
        <p:blipFill>
          <a:blip r:embed="rId3"/>
          <a:stretch>
            <a:fillRect/>
          </a:stretch>
        </p:blipFill>
        <p:spPr>
          <a:xfrm>
            <a:off x="755576" y="2780928"/>
            <a:ext cx="2943225" cy="2609850"/>
          </a:xfrm>
          <a:prstGeom prst="rect">
            <a:avLst/>
          </a:prstGeom>
        </p:spPr>
      </p:pic>
      <p:pic>
        <p:nvPicPr>
          <p:cNvPr id="7" name="Picture 6">
            <a:extLst>
              <a:ext uri="{FF2B5EF4-FFF2-40B4-BE49-F238E27FC236}">
                <a16:creationId xmlns:a16="http://schemas.microsoft.com/office/drawing/2014/main" id="{517765DD-A146-43B7-8572-351847A32B5D}"/>
              </a:ext>
            </a:extLst>
          </p:cNvPr>
          <p:cNvPicPr>
            <a:picLocks noChangeAspect="1"/>
          </p:cNvPicPr>
          <p:nvPr/>
        </p:nvPicPr>
        <p:blipFill>
          <a:blip r:embed="rId4"/>
          <a:stretch>
            <a:fillRect/>
          </a:stretch>
        </p:blipFill>
        <p:spPr>
          <a:xfrm>
            <a:off x="3810000" y="1976065"/>
            <a:ext cx="5334000" cy="4219575"/>
          </a:xfrm>
          <a:prstGeom prst="rect">
            <a:avLst/>
          </a:prstGeom>
        </p:spPr>
      </p:pic>
    </p:spTree>
    <p:extLst>
      <p:ext uri="{BB962C8B-B14F-4D97-AF65-F5344CB8AC3E}">
        <p14:creationId xmlns:p14="http://schemas.microsoft.com/office/powerpoint/2010/main" val="3947109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4D85C6-86F5-4962-AA54-E28A37B23015}"/>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graphicFrame>
        <p:nvGraphicFramePr>
          <p:cNvPr id="13" name="Table 13">
            <a:extLst>
              <a:ext uri="{FF2B5EF4-FFF2-40B4-BE49-F238E27FC236}">
                <a16:creationId xmlns:a16="http://schemas.microsoft.com/office/drawing/2014/main" id="{62D57108-3B68-4801-80D4-A0C17DB4C365}"/>
              </a:ext>
            </a:extLst>
          </p:cNvPr>
          <p:cNvGraphicFramePr>
            <a:graphicFrameLocks noGrp="1"/>
          </p:cNvGraphicFramePr>
          <p:nvPr>
            <p:extLst>
              <p:ext uri="{D42A27DB-BD31-4B8C-83A1-F6EECF244321}">
                <p14:modId xmlns:p14="http://schemas.microsoft.com/office/powerpoint/2010/main" val="1166676541"/>
              </p:ext>
            </p:extLst>
          </p:nvPr>
        </p:nvGraphicFramePr>
        <p:xfrm>
          <a:off x="467544" y="2060848"/>
          <a:ext cx="8331200" cy="370840"/>
        </p:xfrm>
        <a:graphic>
          <a:graphicData uri="http://schemas.openxmlformats.org/drawingml/2006/table">
            <a:tbl>
              <a:tblPr firstRow="1" bandRow="1">
                <a:tableStyleId>{5C22544A-7EE6-4342-B048-85BDC9FD1C3A}</a:tableStyleId>
              </a:tblPr>
              <a:tblGrid>
                <a:gridCol w="416560">
                  <a:extLst>
                    <a:ext uri="{9D8B030D-6E8A-4147-A177-3AD203B41FA5}">
                      <a16:colId xmlns:a16="http://schemas.microsoft.com/office/drawing/2014/main" val="3588642909"/>
                    </a:ext>
                  </a:extLst>
                </a:gridCol>
                <a:gridCol w="208280">
                  <a:extLst>
                    <a:ext uri="{9D8B030D-6E8A-4147-A177-3AD203B41FA5}">
                      <a16:colId xmlns:a16="http://schemas.microsoft.com/office/drawing/2014/main" val="1429063821"/>
                    </a:ext>
                  </a:extLst>
                </a:gridCol>
                <a:gridCol w="208280">
                  <a:extLst>
                    <a:ext uri="{9D8B030D-6E8A-4147-A177-3AD203B41FA5}">
                      <a16:colId xmlns:a16="http://schemas.microsoft.com/office/drawing/2014/main" val="2510754519"/>
                    </a:ext>
                  </a:extLst>
                </a:gridCol>
                <a:gridCol w="208280">
                  <a:extLst>
                    <a:ext uri="{9D8B030D-6E8A-4147-A177-3AD203B41FA5}">
                      <a16:colId xmlns:a16="http://schemas.microsoft.com/office/drawing/2014/main" val="2481111007"/>
                    </a:ext>
                  </a:extLst>
                </a:gridCol>
                <a:gridCol w="208280">
                  <a:extLst>
                    <a:ext uri="{9D8B030D-6E8A-4147-A177-3AD203B41FA5}">
                      <a16:colId xmlns:a16="http://schemas.microsoft.com/office/drawing/2014/main" val="1372873127"/>
                    </a:ext>
                  </a:extLst>
                </a:gridCol>
                <a:gridCol w="208280">
                  <a:extLst>
                    <a:ext uri="{9D8B030D-6E8A-4147-A177-3AD203B41FA5}">
                      <a16:colId xmlns:a16="http://schemas.microsoft.com/office/drawing/2014/main" val="786335628"/>
                    </a:ext>
                  </a:extLst>
                </a:gridCol>
                <a:gridCol w="208280">
                  <a:extLst>
                    <a:ext uri="{9D8B030D-6E8A-4147-A177-3AD203B41FA5}">
                      <a16:colId xmlns:a16="http://schemas.microsoft.com/office/drawing/2014/main" val="1945925230"/>
                    </a:ext>
                  </a:extLst>
                </a:gridCol>
                <a:gridCol w="208280">
                  <a:extLst>
                    <a:ext uri="{9D8B030D-6E8A-4147-A177-3AD203B41FA5}">
                      <a16:colId xmlns:a16="http://schemas.microsoft.com/office/drawing/2014/main" val="569725010"/>
                    </a:ext>
                  </a:extLst>
                </a:gridCol>
                <a:gridCol w="208280">
                  <a:extLst>
                    <a:ext uri="{9D8B030D-6E8A-4147-A177-3AD203B41FA5}">
                      <a16:colId xmlns:a16="http://schemas.microsoft.com/office/drawing/2014/main" val="3189372714"/>
                    </a:ext>
                  </a:extLst>
                </a:gridCol>
                <a:gridCol w="208280">
                  <a:extLst>
                    <a:ext uri="{9D8B030D-6E8A-4147-A177-3AD203B41FA5}">
                      <a16:colId xmlns:a16="http://schemas.microsoft.com/office/drawing/2014/main" val="3056544510"/>
                    </a:ext>
                  </a:extLst>
                </a:gridCol>
                <a:gridCol w="208280">
                  <a:extLst>
                    <a:ext uri="{9D8B030D-6E8A-4147-A177-3AD203B41FA5}">
                      <a16:colId xmlns:a16="http://schemas.microsoft.com/office/drawing/2014/main" val="2655388849"/>
                    </a:ext>
                  </a:extLst>
                </a:gridCol>
                <a:gridCol w="208280">
                  <a:extLst>
                    <a:ext uri="{9D8B030D-6E8A-4147-A177-3AD203B41FA5}">
                      <a16:colId xmlns:a16="http://schemas.microsoft.com/office/drawing/2014/main" val="2184475333"/>
                    </a:ext>
                  </a:extLst>
                </a:gridCol>
                <a:gridCol w="208280">
                  <a:extLst>
                    <a:ext uri="{9D8B030D-6E8A-4147-A177-3AD203B41FA5}">
                      <a16:colId xmlns:a16="http://schemas.microsoft.com/office/drawing/2014/main" val="3129088466"/>
                    </a:ext>
                  </a:extLst>
                </a:gridCol>
                <a:gridCol w="208280">
                  <a:extLst>
                    <a:ext uri="{9D8B030D-6E8A-4147-A177-3AD203B41FA5}">
                      <a16:colId xmlns:a16="http://schemas.microsoft.com/office/drawing/2014/main" val="185529734"/>
                    </a:ext>
                  </a:extLst>
                </a:gridCol>
                <a:gridCol w="208280">
                  <a:extLst>
                    <a:ext uri="{9D8B030D-6E8A-4147-A177-3AD203B41FA5}">
                      <a16:colId xmlns:a16="http://schemas.microsoft.com/office/drawing/2014/main" val="2076291828"/>
                    </a:ext>
                  </a:extLst>
                </a:gridCol>
                <a:gridCol w="208280">
                  <a:extLst>
                    <a:ext uri="{9D8B030D-6E8A-4147-A177-3AD203B41FA5}">
                      <a16:colId xmlns:a16="http://schemas.microsoft.com/office/drawing/2014/main" val="440512870"/>
                    </a:ext>
                  </a:extLst>
                </a:gridCol>
                <a:gridCol w="208280">
                  <a:extLst>
                    <a:ext uri="{9D8B030D-6E8A-4147-A177-3AD203B41FA5}">
                      <a16:colId xmlns:a16="http://schemas.microsoft.com/office/drawing/2014/main" val="870781585"/>
                    </a:ext>
                  </a:extLst>
                </a:gridCol>
                <a:gridCol w="208280">
                  <a:extLst>
                    <a:ext uri="{9D8B030D-6E8A-4147-A177-3AD203B41FA5}">
                      <a16:colId xmlns:a16="http://schemas.microsoft.com/office/drawing/2014/main" val="3258312133"/>
                    </a:ext>
                  </a:extLst>
                </a:gridCol>
                <a:gridCol w="208280">
                  <a:extLst>
                    <a:ext uri="{9D8B030D-6E8A-4147-A177-3AD203B41FA5}">
                      <a16:colId xmlns:a16="http://schemas.microsoft.com/office/drawing/2014/main" val="2236729803"/>
                    </a:ext>
                  </a:extLst>
                </a:gridCol>
                <a:gridCol w="208280">
                  <a:extLst>
                    <a:ext uri="{9D8B030D-6E8A-4147-A177-3AD203B41FA5}">
                      <a16:colId xmlns:a16="http://schemas.microsoft.com/office/drawing/2014/main" val="2337579818"/>
                    </a:ext>
                  </a:extLst>
                </a:gridCol>
                <a:gridCol w="208280">
                  <a:extLst>
                    <a:ext uri="{9D8B030D-6E8A-4147-A177-3AD203B41FA5}">
                      <a16:colId xmlns:a16="http://schemas.microsoft.com/office/drawing/2014/main" val="315675866"/>
                    </a:ext>
                  </a:extLst>
                </a:gridCol>
                <a:gridCol w="208280">
                  <a:extLst>
                    <a:ext uri="{9D8B030D-6E8A-4147-A177-3AD203B41FA5}">
                      <a16:colId xmlns:a16="http://schemas.microsoft.com/office/drawing/2014/main" val="3279975756"/>
                    </a:ext>
                  </a:extLst>
                </a:gridCol>
                <a:gridCol w="208280">
                  <a:extLst>
                    <a:ext uri="{9D8B030D-6E8A-4147-A177-3AD203B41FA5}">
                      <a16:colId xmlns:a16="http://schemas.microsoft.com/office/drawing/2014/main" val="2788775025"/>
                    </a:ext>
                  </a:extLst>
                </a:gridCol>
                <a:gridCol w="208280">
                  <a:extLst>
                    <a:ext uri="{9D8B030D-6E8A-4147-A177-3AD203B41FA5}">
                      <a16:colId xmlns:a16="http://schemas.microsoft.com/office/drawing/2014/main" val="2441334776"/>
                    </a:ext>
                  </a:extLst>
                </a:gridCol>
                <a:gridCol w="208280">
                  <a:extLst>
                    <a:ext uri="{9D8B030D-6E8A-4147-A177-3AD203B41FA5}">
                      <a16:colId xmlns:a16="http://schemas.microsoft.com/office/drawing/2014/main" val="1959194231"/>
                    </a:ext>
                  </a:extLst>
                </a:gridCol>
                <a:gridCol w="208280">
                  <a:extLst>
                    <a:ext uri="{9D8B030D-6E8A-4147-A177-3AD203B41FA5}">
                      <a16:colId xmlns:a16="http://schemas.microsoft.com/office/drawing/2014/main" val="3597109504"/>
                    </a:ext>
                  </a:extLst>
                </a:gridCol>
                <a:gridCol w="208280">
                  <a:extLst>
                    <a:ext uri="{9D8B030D-6E8A-4147-A177-3AD203B41FA5}">
                      <a16:colId xmlns:a16="http://schemas.microsoft.com/office/drawing/2014/main" val="3177797166"/>
                    </a:ext>
                  </a:extLst>
                </a:gridCol>
                <a:gridCol w="208280">
                  <a:extLst>
                    <a:ext uri="{9D8B030D-6E8A-4147-A177-3AD203B41FA5}">
                      <a16:colId xmlns:a16="http://schemas.microsoft.com/office/drawing/2014/main" val="1366056493"/>
                    </a:ext>
                  </a:extLst>
                </a:gridCol>
                <a:gridCol w="208280">
                  <a:extLst>
                    <a:ext uri="{9D8B030D-6E8A-4147-A177-3AD203B41FA5}">
                      <a16:colId xmlns:a16="http://schemas.microsoft.com/office/drawing/2014/main" val="3132037835"/>
                    </a:ext>
                  </a:extLst>
                </a:gridCol>
                <a:gridCol w="208280">
                  <a:extLst>
                    <a:ext uri="{9D8B030D-6E8A-4147-A177-3AD203B41FA5}">
                      <a16:colId xmlns:a16="http://schemas.microsoft.com/office/drawing/2014/main" val="2890600638"/>
                    </a:ext>
                  </a:extLst>
                </a:gridCol>
                <a:gridCol w="208280">
                  <a:extLst>
                    <a:ext uri="{9D8B030D-6E8A-4147-A177-3AD203B41FA5}">
                      <a16:colId xmlns:a16="http://schemas.microsoft.com/office/drawing/2014/main" val="2348884423"/>
                    </a:ext>
                  </a:extLst>
                </a:gridCol>
                <a:gridCol w="208280">
                  <a:extLst>
                    <a:ext uri="{9D8B030D-6E8A-4147-A177-3AD203B41FA5}">
                      <a16:colId xmlns:a16="http://schemas.microsoft.com/office/drawing/2014/main" val="3925190196"/>
                    </a:ext>
                  </a:extLst>
                </a:gridCol>
                <a:gridCol w="208280">
                  <a:extLst>
                    <a:ext uri="{9D8B030D-6E8A-4147-A177-3AD203B41FA5}">
                      <a16:colId xmlns:a16="http://schemas.microsoft.com/office/drawing/2014/main" val="3727554144"/>
                    </a:ext>
                  </a:extLst>
                </a:gridCol>
                <a:gridCol w="208280">
                  <a:extLst>
                    <a:ext uri="{9D8B030D-6E8A-4147-A177-3AD203B41FA5}">
                      <a16:colId xmlns:a16="http://schemas.microsoft.com/office/drawing/2014/main" val="766899733"/>
                    </a:ext>
                  </a:extLst>
                </a:gridCol>
                <a:gridCol w="208280">
                  <a:extLst>
                    <a:ext uri="{9D8B030D-6E8A-4147-A177-3AD203B41FA5}">
                      <a16:colId xmlns:a16="http://schemas.microsoft.com/office/drawing/2014/main" val="1708518381"/>
                    </a:ext>
                  </a:extLst>
                </a:gridCol>
                <a:gridCol w="208280">
                  <a:extLst>
                    <a:ext uri="{9D8B030D-6E8A-4147-A177-3AD203B41FA5}">
                      <a16:colId xmlns:a16="http://schemas.microsoft.com/office/drawing/2014/main" val="3420660330"/>
                    </a:ext>
                  </a:extLst>
                </a:gridCol>
                <a:gridCol w="208280">
                  <a:extLst>
                    <a:ext uri="{9D8B030D-6E8A-4147-A177-3AD203B41FA5}">
                      <a16:colId xmlns:a16="http://schemas.microsoft.com/office/drawing/2014/main" val="2322166494"/>
                    </a:ext>
                  </a:extLst>
                </a:gridCol>
                <a:gridCol w="416560">
                  <a:extLst>
                    <a:ext uri="{9D8B030D-6E8A-4147-A177-3AD203B41FA5}">
                      <a16:colId xmlns:a16="http://schemas.microsoft.com/office/drawing/2014/main" val="2832621438"/>
                    </a:ext>
                  </a:extLst>
                </a:gridCol>
              </a:tblGrid>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a:t>
                      </a:r>
                    </a:p>
                  </a:txBody>
                  <a:tcPr/>
                </a:tc>
                <a:extLst>
                  <a:ext uri="{0D108BD9-81ED-4DB2-BD59-A6C34878D82A}">
                    <a16:rowId xmlns:a16="http://schemas.microsoft.com/office/drawing/2014/main" val="420721751"/>
                  </a:ext>
                </a:extLst>
              </a:tr>
            </a:tbl>
          </a:graphicData>
        </a:graphic>
      </p:graphicFrame>
      <p:sp>
        <p:nvSpPr>
          <p:cNvPr id="15" name="TextBox 14">
            <a:extLst>
              <a:ext uri="{FF2B5EF4-FFF2-40B4-BE49-F238E27FC236}">
                <a16:creationId xmlns:a16="http://schemas.microsoft.com/office/drawing/2014/main" id="{E21CFAB9-29DE-401C-9E3B-136F2FD9C787}"/>
              </a:ext>
            </a:extLst>
          </p:cNvPr>
          <p:cNvSpPr txBox="1"/>
          <p:nvPr/>
        </p:nvSpPr>
        <p:spPr>
          <a:xfrm>
            <a:off x="3851920" y="1691516"/>
            <a:ext cx="1197764" cy="369332"/>
          </a:xfrm>
          <a:prstGeom prst="rect">
            <a:avLst/>
          </a:prstGeom>
          <a:noFill/>
        </p:spPr>
        <p:txBody>
          <a:bodyPr wrap="none" rtlCol="0">
            <a:spAutoFit/>
          </a:bodyPr>
          <a:lstStyle/>
          <a:p>
            <a:r>
              <a:rPr lang="en-US" b="1" dirty="0"/>
              <a:t>The heap</a:t>
            </a:r>
          </a:p>
        </p:txBody>
      </p:sp>
      <p:sp>
        <p:nvSpPr>
          <p:cNvPr id="16" name="Right Brace 15">
            <a:extLst>
              <a:ext uri="{FF2B5EF4-FFF2-40B4-BE49-F238E27FC236}">
                <a16:creationId xmlns:a16="http://schemas.microsoft.com/office/drawing/2014/main" id="{47ED4257-A49A-4316-9C01-5322C998F2AC}"/>
              </a:ext>
            </a:extLst>
          </p:cNvPr>
          <p:cNvSpPr/>
          <p:nvPr/>
        </p:nvSpPr>
        <p:spPr>
          <a:xfrm rot="5400000">
            <a:off x="2557369" y="2214071"/>
            <a:ext cx="228626" cy="663860"/>
          </a:xfrm>
          <a:prstGeom prst="rightBrace">
            <a:avLst>
              <a:gd name="adj1" fmla="val 4471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FAA75C6F-1680-4548-962F-93D5AA92BCF2}"/>
              </a:ext>
            </a:extLst>
          </p:cNvPr>
          <p:cNvSpPr/>
          <p:nvPr/>
        </p:nvSpPr>
        <p:spPr>
          <a:xfrm rot="5400000">
            <a:off x="5654442" y="2014564"/>
            <a:ext cx="228626" cy="1062874"/>
          </a:xfrm>
          <a:prstGeom prst="rightBrace">
            <a:avLst>
              <a:gd name="adj1" fmla="val 4471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E6B3DF3-EF0C-4F54-8EA6-D1BF3AD21D3B}"/>
              </a:ext>
            </a:extLst>
          </p:cNvPr>
          <p:cNvSpPr txBox="1"/>
          <p:nvPr/>
        </p:nvSpPr>
        <p:spPr>
          <a:xfrm>
            <a:off x="2113612" y="2651459"/>
            <a:ext cx="1116139" cy="307777"/>
          </a:xfrm>
          <a:prstGeom prst="rect">
            <a:avLst/>
          </a:prstGeom>
          <a:noFill/>
        </p:spPr>
        <p:txBody>
          <a:bodyPr wrap="none" rtlCol="0">
            <a:spAutoFit/>
          </a:bodyPr>
          <a:lstStyle/>
          <a:p>
            <a:r>
              <a:rPr lang="en-US" sz="1400" b="1" dirty="0">
                <a:latin typeface="Garamond" panose="02020404030301010803" pitchFamily="18" charset="0"/>
              </a:rPr>
              <a:t>Used region</a:t>
            </a:r>
          </a:p>
        </p:txBody>
      </p:sp>
      <p:sp>
        <p:nvSpPr>
          <p:cNvPr id="19" name="TextBox 18">
            <a:extLst>
              <a:ext uri="{FF2B5EF4-FFF2-40B4-BE49-F238E27FC236}">
                <a16:creationId xmlns:a16="http://schemas.microsoft.com/office/drawing/2014/main" id="{2E9BE1F7-9AC5-408F-8794-9701FB83E11A}"/>
              </a:ext>
            </a:extLst>
          </p:cNvPr>
          <p:cNvSpPr txBox="1"/>
          <p:nvPr/>
        </p:nvSpPr>
        <p:spPr>
          <a:xfrm>
            <a:off x="5210685" y="2628836"/>
            <a:ext cx="1116139" cy="307777"/>
          </a:xfrm>
          <a:prstGeom prst="rect">
            <a:avLst/>
          </a:prstGeom>
          <a:noFill/>
        </p:spPr>
        <p:txBody>
          <a:bodyPr wrap="none" rtlCol="0">
            <a:spAutoFit/>
          </a:bodyPr>
          <a:lstStyle/>
          <a:p>
            <a:r>
              <a:rPr lang="en-US" sz="1400" b="1" dirty="0">
                <a:latin typeface="Garamond" panose="02020404030301010803" pitchFamily="18" charset="0"/>
              </a:rPr>
              <a:t>Used region</a:t>
            </a:r>
          </a:p>
        </p:txBody>
      </p:sp>
      <p:sp>
        <p:nvSpPr>
          <p:cNvPr id="20" name="Arrow: Down 19">
            <a:extLst>
              <a:ext uri="{FF2B5EF4-FFF2-40B4-BE49-F238E27FC236}">
                <a16:creationId xmlns:a16="http://schemas.microsoft.com/office/drawing/2014/main" id="{C0534C95-66E5-47C8-BBC3-58B330B99B65}"/>
              </a:ext>
            </a:extLst>
          </p:cNvPr>
          <p:cNvSpPr/>
          <p:nvPr/>
        </p:nvSpPr>
        <p:spPr>
          <a:xfrm>
            <a:off x="4309108" y="3148879"/>
            <a:ext cx="648072" cy="115127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5B21667B-E414-449D-AA2E-9948E5B63285}"/>
              </a:ext>
            </a:extLst>
          </p:cNvPr>
          <p:cNvSpPr txBox="1"/>
          <p:nvPr/>
        </p:nvSpPr>
        <p:spPr>
          <a:xfrm>
            <a:off x="3466405" y="2877265"/>
            <a:ext cx="2447846"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void *a = malloc(…);</a:t>
            </a:r>
          </a:p>
        </p:txBody>
      </p:sp>
      <p:graphicFrame>
        <p:nvGraphicFramePr>
          <p:cNvPr id="22" name="Table 13">
            <a:extLst>
              <a:ext uri="{FF2B5EF4-FFF2-40B4-BE49-F238E27FC236}">
                <a16:creationId xmlns:a16="http://schemas.microsoft.com/office/drawing/2014/main" id="{A76B860C-C3FB-4A9B-987E-CA7F8BD605CF}"/>
              </a:ext>
            </a:extLst>
          </p:cNvPr>
          <p:cNvGraphicFramePr>
            <a:graphicFrameLocks noGrp="1"/>
          </p:cNvGraphicFramePr>
          <p:nvPr>
            <p:extLst>
              <p:ext uri="{D42A27DB-BD31-4B8C-83A1-F6EECF244321}">
                <p14:modId xmlns:p14="http://schemas.microsoft.com/office/powerpoint/2010/main" val="3837326421"/>
              </p:ext>
            </p:extLst>
          </p:nvPr>
        </p:nvGraphicFramePr>
        <p:xfrm>
          <a:off x="467544" y="4477872"/>
          <a:ext cx="8331200" cy="370840"/>
        </p:xfrm>
        <a:graphic>
          <a:graphicData uri="http://schemas.openxmlformats.org/drawingml/2006/table">
            <a:tbl>
              <a:tblPr firstRow="1" bandRow="1">
                <a:tableStyleId>{5C22544A-7EE6-4342-B048-85BDC9FD1C3A}</a:tableStyleId>
              </a:tblPr>
              <a:tblGrid>
                <a:gridCol w="416560">
                  <a:extLst>
                    <a:ext uri="{9D8B030D-6E8A-4147-A177-3AD203B41FA5}">
                      <a16:colId xmlns:a16="http://schemas.microsoft.com/office/drawing/2014/main" val="3588642909"/>
                    </a:ext>
                  </a:extLst>
                </a:gridCol>
                <a:gridCol w="208280">
                  <a:extLst>
                    <a:ext uri="{9D8B030D-6E8A-4147-A177-3AD203B41FA5}">
                      <a16:colId xmlns:a16="http://schemas.microsoft.com/office/drawing/2014/main" val="1429063821"/>
                    </a:ext>
                  </a:extLst>
                </a:gridCol>
                <a:gridCol w="208280">
                  <a:extLst>
                    <a:ext uri="{9D8B030D-6E8A-4147-A177-3AD203B41FA5}">
                      <a16:colId xmlns:a16="http://schemas.microsoft.com/office/drawing/2014/main" val="2510754519"/>
                    </a:ext>
                  </a:extLst>
                </a:gridCol>
                <a:gridCol w="208280">
                  <a:extLst>
                    <a:ext uri="{9D8B030D-6E8A-4147-A177-3AD203B41FA5}">
                      <a16:colId xmlns:a16="http://schemas.microsoft.com/office/drawing/2014/main" val="2481111007"/>
                    </a:ext>
                  </a:extLst>
                </a:gridCol>
                <a:gridCol w="208280">
                  <a:extLst>
                    <a:ext uri="{9D8B030D-6E8A-4147-A177-3AD203B41FA5}">
                      <a16:colId xmlns:a16="http://schemas.microsoft.com/office/drawing/2014/main" val="1372873127"/>
                    </a:ext>
                  </a:extLst>
                </a:gridCol>
                <a:gridCol w="208280">
                  <a:extLst>
                    <a:ext uri="{9D8B030D-6E8A-4147-A177-3AD203B41FA5}">
                      <a16:colId xmlns:a16="http://schemas.microsoft.com/office/drawing/2014/main" val="786335628"/>
                    </a:ext>
                  </a:extLst>
                </a:gridCol>
                <a:gridCol w="208280">
                  <a:extLst>
                    <a:ext uri="{9D8B030D-6E8A-4147-A177-3AD203B41FA5}">
                      <a16:colId xmlns:a16="http://schemas.microsoft.com/office/drawing/2014/main" val="1945925230"/>
                    </a:ext>
                  </a:extLst>
                </a:gridCol>
                <a:gridCol w="208280">
                  <a:extLst>
                    <a:ext uri="{9D8B030D-6E8A-4147-A177-3AD203B41FA5}">
                      <a16:colId xmlns:a16="http://schemas.microsoft.com/office/drawing/2014/main" val="569725010"/>
                    </a:ext>
                  </a:extLst>
                </a:gridCol>
                <a:gridCol w="208280">
                  <a:extLst>
                    <a:ext uri="{9D8B030D-6E8A-4147-A177-3AD203B41FA5}">
                      <a16:colId xmlns:a16="http://schemas.microsoft.com/office/drawing/2014/main" val="3189372714"/>
                    </a:ext>
                  </a:extLst>
                </a:gridCol>
                <a:gridCol w="208280">
                  <a:extLst>
                    <a:ext uri="{9D8B030D-6E8A-4147-A177-3AD203B41FA5}">
                      <a16:colId xmlns:a16="http://schemas.microsoft.com/office/drawing/2014/main" val="3056544510"/>
                    </a:ext>
                  </a:extLst>
                </a:gridCol>
                <a:gridCol w="208280">
                  <a:extLst>
                    <a:ext uri="{9D8B030D-6E8A-4147-A177-3AD203B41FA5}">
                      <a16:colId xmlns:a16="http://schemas.microsoft.com/office/drawing/2014/main" val="2655388849"/>
                    </a:ext>
                  </a:extLst>
                </a:gridCol>
                <a:gridCol w="208280">
                  <a:extLst>
                    <a:ext uri="{9D8B030D-6E8A-4147-A177-3AD203B41FA5}">
                      <a16:colId xmlns:a16="http://schemas.microsoft.com/office/drawing/2014/main" val="2184475333"/>
                    </a:ext>
                  </a:extLst>
                </a:gridCol>
                <a:gridCol w="208280">
                  <a:extLst>
                    <a:ext uri="{9D8B030D-6E8A-4147-A177-3AD203B41FA5}">
                      <a16:colId xmlns:a16="http://schemas.microsoft.com/office/drawing/2014/main" val="3129088466"/>
                    </a:ext>
                  </a:extLst>
                </a:gridCol>
                <a:gridCol w="208280">
                  <a:extLst>
                    <a:ext uri="{9D8B030D-6E8A-4147-A177-3AD203B41FA5}">
                      <a16:colId xmlns:a16="http://schemas.microsoft.com/office/drawing/2014/main" val="185529734"/>
                    </a:ext>
                  </a:extLst>
                </a:gridCol>
                <a:gridCol w="208280">
                  <a:extLst>
                    <a:ext uri="{9D8B030D-6E8A-4147-A177-3AD203B41FA5}">
                      <a16:colId xmlns:a16="http://schemas.microsoft.com/office/drawing/2014/main" val="2076291828"/>
                    </a:ext>
                  </a:extLst>
                </a:gridCol>
                <a:gridCol w="208280">
                  <a:extLst>
                    <a:ext uri="{9D8B030D-6E8A-4147-A177-3AD203B41FA5}">
                      <a16:colId xmlns:a16="http://schemas.microsoft.com/office/drawing/2014/main" val="440512870"/>
                    </a:ext>
                  </a:extLst>
                </a:gridCol>
                <a:gridCol w="208280">
                  <a:extLst>
                    <a:ext uri="{9D8B030D-6E8A-4147-A177-3AD203B41FA5}">
                      <a16:colId xmlns:a16="http://schemas.microsoft.com/office/drawing/2014/main" val="870781585"/>
                    </a:ext>
                  </a:extLst>
                </a:gridCol>
                <a:gridCol w="208280">
                  <a:extLst>
                    <a:ext uri="{9D8B030D-6E8A-4147-A177-3AD203B41FA5}">
                      <a16:colId xmlns:a16="http://schemas.microsoft.com/office/drawing/2014/main" val="3258312133"/>
                    </a:ext>
                  </a:extLst>
                </a:gridCol>
                <a:gridCol w="208280">
                  <a:extLst>
                    <a:ext uri="{9D8B030D-6E8A-4147-A177-3AD203B41FA5}">
                      <a16:colId xmlns:a16="http://schemas.microsoft.com/office/drawing/2014/main" val="2236729803"/>
                    </a:ext>
                  </a:extLst>
                </a:gridCol>
                <a:gridCol w="208280">
                  <a:extLst>
                    <a:ext uri="{9D8B030D-6E8A-4147-A177-3AD203B41FA5}">
                      <a16:colId xmlns:a16="http://schemas.microsoft.com/office/drawing/2014/main" val="2337579818"/>
                    </a:ext>
                  </a:extLst>
                </a:gridCol>
                <a:gridCol w="208280">
                  <a:extLst>
                    <a:ext uri="{9D8B030D-6E8A-4147-A177-3AD203B41FA5}">
                      <a16:colId xmlns:a16="http://schemas.microsoft.com/office/drawing/2014/main" val="315675866"/>
                    </a:ext>
                  </a:extLst>
                </a:gridCol>
                <a:gridCol w="208280">
                  <a:extLst>
                    <a:ext uri="{9D8B030D-6E8A-4147-A177-3AD203B41FA5}">
                      <a16:colId xmlns:a16="http://schemas.microsoft.com/office/drawing/2014/main" val="3279975756"/>
                    </a:ext>
                  </a:extLst>
                </a:gridCol>
                <a:gridCol w="208280">
                  <a:extLst>
                    <a:ext uri="{9D8B030D-6E8A-4147-A177-3AD203B41FA5}">
                      <a16:colId xmlns:a16="http://schemas.microsoft.com/office/drawing/2014/main" val="2788775025"/>
                    </a:ext>
                  </a:extLst>
                </a:gridCol>
                <a:gridCol w="208280">
                  <a:extLst>
                    <a:ext uri="{9D8B030D-6E8A-4147-A177-3AD203B41FA5}">
                      <a16:colId xmlns:a16="http://schemas.microsoft.com/office/drawing/2014/main" val="2441334776"/>
                    </a:ext>
                  </a:extLst>
                </a:gridCol>
                <a:gridCol w="208280">
                  <a:extLst>
                    <a:ext uri="{9D8B030D-6E8A-4147-A177-3AD203B41FA5}">
                      <a16:colId xmlns:a16="http://schemas.microsoft.com/office/drawing/2014/main" val="1959194231"/>
                    </a:ext>
                  </a:extLst>
                </a:gridCol>
                <a:gridCol w="208280">
                  <a:extLst>
                    <a:ext uri="{9D8B030D-6E8A-4147-A177-3AD203B41FA5}">
                      <a16:colId xmlns:a16="http://schemas.microsoft.com/office/drawing/2014/main" val="3597109504"/>
                    </a:ext>
                  </a:extLst>
                </a:gridCol>
                <a:gridCol w="208280">
                  <a:extLst>
                    <a:ext uri="{9D8B030D-6E8A-4147-A177-3AD203B41FA5}">
                      <a16:colId xmlns:a16="http://schemas.microsoft.com/office/drawing/2014/main" val="3177797166"/>
                    </a:ext>
                  </a:extLst>
                </a:gridCol>
                <a:gridCol w="208280">
                  <a:extLst>
                    <a:ext uri="{9D8B030D-6E8A-4147-A177-3AD203B41FA5}">
                      <a16:colId xmlns:a16="http://schemas.microsoft.com/office/drawing/2014/main" val="1366056493"/>
                    </a:ext>
                  </a:extLst>
                </a:gridCol>
                <a:gridCol w="208280">
                  <a:extLst>
                    <a:ext uri="{9D8B030D-6E8A-4147-A177-3AD203B41FA5}">
                      <a16:colId xmlns:a16="http://schemas.microsoft.com/office/drawing/2014/main" val="3132037835"/>
                    </a:ext>
                  </a:extLst>
                </a:gridCol>
                <a:gridCol w="208280">
                  <a:extLst>
                    <a:ext uri="{9D8B030D-6E8A-4147-A177-3AD203B41FA5}">
                      <a16:colId xmlns:a16="http://schemas.microsoft.com/office/drawing/2014/main" val="2890600638"/>
                    </a:ext>
                  </a:extLst>
                </a:gridCol>
                <a:gridCol w="208280">
                  <a:extLst>
                    <a:ext uri="{9D8B030D-6E8A-4147-A177-3AD203B41FA5}">
                      <a16:colId xmlns:a16="http://schemas.microsoft.com/office/drawing/2014/main" val="2348884423"/>
                    </a:ext>
                  </a:extLst>
                </a:gridCol>
                <a:gridCol w="208280">
                  <a:extLst>
                    <a:ext uri="{9D8B030D-6E8A-4147-A177-3AD203B41FA5}">
                      <a16:colId xmlns:a16="http://schemas.microsoft.com/office/drawing/2014/main" val="3925190196"/>
                    </a:ext>
                  </a:extLst>
                </a:gridCol>
                <a:gridCol w="208280">
                  <a:extLst>
                    <a:ext uri="{9D8B030D-6E8A-4147-A177-3AD203B41FA5}">
                      <a16:colId xmlns:a16="http://schemas.microsoft.com/office/drawing/2014/main" val="3727554144"/>
                    </a:ext>
                  </a:extLst>
                </a:gridCol>
                <a:gridCol w="208280">
                  <a:extLst>
                    <a:ext uri="{9D8B030D-6E8A-4147-A177-3AD203B41FA5}">
                      <a16:colId xmlns:a16="http://schemas.microsoft.com/office/drawing/2014/main" val="766899733"/>
                    </a:ext>
                  </a:extLst>
                </a:gridCol>
                <a:gridCol w="208280">
                  <a:extLst>
                    <a:ext uri="{9D8B030D-6E8A-4147-A177-3AD203B41FA5}">
                      <a16:colId xmlns:a16="http://schemas.microsoft.com/office/drawing/2014/main" val="1708518381"/>
                    </a:ext>
                  </a:extLst>
                </a:gridCol>
                <a:gridCol w="208280">
                  <a:extLst>
                    <a:ext uri="{9D8B030D-6E8A-4147-A177-3AD203B41FA5}">
                      <a16:colId xmlns:a16="http://schemas.microsoft.com/office/drawing/2014/main" val="3420660330"/>
                    </a:ext>
                  </a:extLst>
                </a:gridCol>
                <a:gridCol w="208280">
                  <a:extLst>
                    <a:ext uri="{9D8B030D-6E8A-4147-A177-3AD203B41FA5}">
                      <a16:colId xmlns:a16="http://schemas.microsoft.com/office/drawing/2014/main" val="2322166494"/>
                    </a:ext>
                  </a:extLst>
                </a:gridCol>
                <a:gridCol w="416560">
                  <a:extLst>
                    <a:ext uri="{9D8B030D-6E8A-4147-A177-3AD203B41FA5}">
                      <a16:colId xmlns:a16="http://schemas.microsoft.com/office/drawing/2014/main" val="2832621438"/>
                    </a:ext>
                  </a:extLst>
                </a:gridCol>
              </a:tblGrid>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tc>
                <a:tc>
                  <a:txBody>
                    <a:bodyPr/>
                    <a:lstStyle/>
                    <a:p>
                      <a:endParaRPr lang="en-US"/>
                    </a:p>
                  </a:txBody>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a:t>
                      </a:r>
                    </a:p>
                  </a:txBody>
                  <a:tcPr/>
                </a:tc>
                <a:extLst>
                  <a:ext uri="{0D108BD9-81ED-4DB2-BD59-A6C34878D82A}">
                    <a16:rowId xmlns:a16="http://schemas.microsoft.com/office/drawing/2014/main" val="420721751"/>
                  </a:ext>
                </a:extLst>
              </a:tr>
            </a:tbl>
          </a:graphicData>
        </a:graphic>
      </p:graphicFrame>
      <p:sp>
        <p:nvSpPr>
          <p:cNvPr id="24" name="Right Brace 23">
            <a:extLst>
              <a:ext uri="{FF2B5EF4-FFF2-40B4-BE49-F238E27FC236}">
                <a16:creationId xmlns:a16="http://schemas.microsoft.com/office/drawing/2014/main" id="{46B423C1-B001-4369-8CFF-2E25166767A5}"/>
              </a:ext>
            </a:extLst>
          </p:cNvPr>
          <p:cNvSpPr/>
          <p:nvPr/>
        </p:nvSpPr>
        <p:spPr>
          <a:xfrm rot="5400000">
            <a:off x="3696098" y="4516618"/>
            <a:ext cx="203631" cy="900100"/>
          </a:xfrm>
          <a:prstGeom prst="rightBrace">
            <a:avLst>
              <a:gd name="adj1" fmla="val 4471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DFC18ECC-159E-40DE-9ECD-C901D1208F7F}"/>
              </a:ext>
            </a:extLst>
          </p:cNvPr>
          <p:cNvSpPr txBox="1"/>
          <p:nvPr/>
        </p:nvSpPr>
        <p:spPr>
          <a:xfrm>
            <a:off x="2824601" y="5066758"/>
            <a:ext cx="1946623" cy="307777"/>
          </a:xfrm>
          <a:prstGeom prst="rect">
            <a:avLst/>
          </a:prstGeom>
          <a:noFill/>
        </p:spPr>
        <p:txBody>
          <a:bodyPr wrap="none" rtlCol="0">
            <a:spAutoFit/>
          </a:bodyPr>
          <a:lstStyle/>
          <a:p>
            <a:r>
              <a:rPr lang="en-US" sz="1400" b="1" dirty="0">
                <a:latin typeface="Garamond" panose="02020404030301010803" pitchFamily="18" charset="0"/>
              </a:rPr>
              <a:t>Newly allocated region</a:t>
            </a:r>
          </a:p>
        </p:txBody>
      </p:sp>
      <p:sp>
        <p:nvSpPr>
          <p:cNvPr id="32" name="TextBox 31">
            <a:extLst>
              <a:ext uri="{FF2B5EF4-FFF2-40B4-BE49-F238E27FC236}">
                <a16:creationId xmlns:a16="http://schemas.microsoft.com/office/drawing/2014/main" id="{C7BA84F3-E083-407B-9A0F-A95ACA86DD7C}"/>
              </a:ext>
            </a:extLst>
          </p:cNvPr>
          <p:cNvSpPr txBox="1"/>
          <p:nvPr/>
        </p:nvSpPr>
        <p:spPr>
          <a:xfrm rot="16200000">
            <a:off x="3341936" y="4271631"/>
            <a:ext cx="248937"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a:t>
            </a:r>
          </a:p>
        </p:txBody>
      </p:sp>
      <p:sp>
        <p:nvSpPr>
          <p:cNvPr id="33" name="TextBox 32">
            <a:extLst>
              <a:ext uri="{FF2B5EF4-FFF2-40B4-BE49-F238E27FC236}">
                <a16:creationId xmlns:a16="http://schemas.microsoft.com/office/drawing/2014/main" id="{BF324AE3-8E5A-416F-9AC9-E9E9B3B2A088}"/>
              </a:ext>
            </a:extLst>
          </p:cNvPr>
          <p:cNvSpPr txBox="1"/>
          <p:nvPr/>
        </p:nvSpPr>
        <p:spPr>
          <a:xfrm rot="16200000">
            <a:off x="3246615" y="3936612"/>
            <a:ext cx="902834"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a+1</a:t>
            </a:r>
          </a:p>
        </p:txBody>
      </p:sp>
      <p:sp>
        <p:nvSpPr>
          <p:cNvPr id="34" name="TextBox 33">
            <a:extLst>
              <a:ext uri="{FF2B5EF4-FFF2-40B4-BE49-F238E27FC236}">
                <a16:creationId xmlns:a16="http://schemas.microsoft.com/office/drawing/2014/main" id="{F049500D-6AE5-4BBC-A289-68755D97270C}"/>
              </a:ext>
            </a:extLst>
          </p:cNvPr>
          <p:cNvSpPr txBox="1"/>
          <p:nvPr/>
        </p:nvSpPr>
        <p:spPr>
          <a:xfrm rot="16200000">
            <a:off x="3436340" y="3936612"/>
            <a:ext cx="902834"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a+2</a:t>
            </a:r>
          </a:p>
        </p:txBody>
      </p:sp>
      <p:sp>
        <p:nvSpPr>
          <p:cNvPr id="35" name="TextBox 34">
            <a:extLst>
              <a:ext uri="{FF2B5EF4-FFF2-40B4-BE49-F238E27FC236}">
                <a16:creationId xmlns:a16="http://schemas.microsoft.com/office/drawing/2014/main" id="{6995261E-1620-425F-9950-C1F5EC837882}"/>
              </a:ext>
            </a:extLst>
          </p:cNvPr>
          <p:cNvSpPr txBox="1"/>
          <p:nvPr/>
        </p:nvSpPr>
        <p:spPr>
          <a:xfrm rot="16200000">
            <a:off x="3647054" y="3936612"/>
            <a:ext cx="902834"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a+3</a:t>
            </a:r>
          </a:p>
        </p:txBody>
      </p:sp>
      <p:sp>
        <p:nvSpPr>
          <p:cNvPr id="36" name="TextBox 35">
            <a:extLst>
              <a:ext uri="{FF2B5EF4-FFF2-40B4-BE49-F238E27FC236}">
                <a16:creationId xmlns:a16="http://schemas.microsoft.com/office/drawing/2014/main" id="{A8C22F36-2BE9-4BE8-BD2D-51CDA5A9926B}"/>
              </a:ext>
            </a:extLst>
          </p:cNvPr>
          <p:cNvSpPr txBox="1"/>
          <p:nvPr/>
        </p:nvSpPr>
        <p:spPr>
          <a:xfrm>
            <a:off x="417308" y="5721017"/>
            <a:ext cx="8707831" cy="646331"/>
          </a:xfrm>
          <a:prstGeom prst="rect">
            <a:avLst/>
          </a:prstGeom>
          <a:noFill/>
        </p:spPr>
        <p:txBody>
          <a:bodyPr wrap="square" rtlCol="0">
            <a:spAutoFit/>
          </a:bodyPr>
          <a:lstStyle/>
          <a:p>
            <a:r>
              <a:rPr lang="en-US" dirty="0">
                <a:latin typeface="Garamond" panose="02020404030301010803" pitchFamily="18" charset="0"/>
              </a:rPr>
              <a:t>To access the content of </a:t>
            </a:r>
            <a:r>
              <a:rPr lang="en-US" sz="1400" dirty="0">
                <a:latin typeface="Courier New" panose="02070309020205020404" pitchFamily="49" charset="0"/>
                <a:cs typeface="Courier New" panose="02070309020205020404" pitchFamily="49" charset="0"/>
              </a:rPr>
              <a:t>a</a:t>
            </a:r>
            <a:r>
              <a:rPr lang="en-US" dirty="0">
                <a:latin typeface="Garamond" panose="02020404030301010803" pitchFamily="18" charset="0"/>
              </a:rPr>
              <a:t>, we use </a:t>
            </a:r>
            <a:r>
              <a:rPr lang="en-US" sz="1400" dirty="0">
                <a:latin typeface="Courier New" panose="02070309020205020404" pitchFamily="49" charset="0"/>
                <a:cs typeface="Courier New" panose="02070309020205020404" pitchFamily="49" charset="0"/>
              </a:rPr>
              <a:t>*a</a:t>
            </a:r>
            <a:r>
              <a:rPr lang="en-US" dirty="0">
                <a:latin typeface="Garamond" panose="02020404030301010803" pitchFamily="18" charset="0"/>
              </a:rPr>
              <a:t>, or </a:t>
            </a:r>
            <a:r>
              <a:rPr lang="en-US" sz="1400" dirty="0">
                <a:latin typeface="Courier New" panose="02070309020205020404" pitchFamily="49" charset="0"/>
                <a:cs typeface="Courier New" panose="02070309020205020404" pitchFamily="49" charset="0"/>
              </a:rPr>
              <a:t>a[0]</a:t>
            </a:r>
            <a:r>
              <a:rPr lang="en-US" dirty="0">
                <a:latin typeface="Garamond" panose="02020404030301010803" pitchFamily="18" charset="0"/>
              </a:rPr>
              <a:t>. </a:t>
            </a:r>
          </a:p>
          <a:p>
            <a:r>
              <a:rPr lang="en-US" dirty="0">
                <a:latin typeface="Garamond" panose="02020404030301010803" pitchFamily="18" charset="0"/>
              </a:rPr>
              <a:t>Note that </a:t>
            </a:r>
            <a:r>
              <a:rPr lang="en-US" sz="1400" dirty="0">
                <a:latin typeface="Courier New" panose="02070309020205020404" pitchFamily="49" charset="0"/>
                <a:cs typeface="Courier New" panose="02070309020205020404" pitchFamily="49" charset="0"/>
              </a:rPr>
              <a:t>a[</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a:t>
            </a:r>
            <a:r>
              <a:rPr lang="en-US" sz="1400" dirty="0">
                <a:latin typeface="Garamond" panose="02020404030301010803" pitchFamily="18" charset="0"/>
              </a:rPr>
              <a:t> </a:t>
            </a:r>
            <a:r>
              <a:rPr lang="en-US" dirty="0">
                <a:latin typeface="Garamond" panose="02020404030301010803" pitchFamily="18" charset="0"/>
              </a:rPr>
              <a:t>is simply syntactic sugar for </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a+i</a:t>
            </a:r>
            <a:r>
              <a:rPr lang="en-US" sz="1400" dirty="0">
                <a:latin typeface="Courier New" panose="02070309020205020404" pitchFamily="49" charset="0"/>
                <a:cs typeface="Courier New" panose="02070309020205020404" pitchFamily="49" charset="0"/>
              </a:rPr>
              <a:t>)</a:t>
            </a:r>
            <a:r>
              <a:rPr lang="en-US" dirty="0">
                <a:latin typeface="Garamond" panose="02020404030301010803" pitchFamily="18" charset="0"/>
              </a:rPr>
              <a:t>. </a:t>
            </a:r>
          </a:p>
        </p:txBody>
      </p:sp>
    </p:spTree>
    <p:extLst>
      <p:ext uri="{BB962C8B-B14F-4D97-AF65-F5344CB8AC3E}">
        <p14:creationId xmlns:p14="http://schemas.microsoft.com/office/powerpoint/2010/main" val="301527375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CFF61F-9CF3-40F5-86C0-CC47DEC553B1}"/>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sp>
        <p:nvSpPr>
          <p:cNvPr id="7" name="TextBox 6">
            <a:extLst>
              <a:ext uri="{FF2B5EF4-FFF2-40B4-BE49-F238E27FC236}">
                <a16:creationId xmlns:a16="http://schemas.microsoft.com/office/drawing/2014/main" id="{25EF167A-D6F2-40C1-9662-5CCE116BFEB9}"/>
              </a:ext>
            </a:extLst>
          </p:cNvPr>
          <p:cNvSpPr txBox="1"/>
          <p:nvPr/>
        </p:nvSpPr>
        <p:spPr>
          <a:xfrm>
            <a:off x="436169" y="2071876"/>
            <a:ext cx="8707831" cy="369332"/>
          </a:xfrm>
          <a:prstGeom prst="rect">
            <a:avLst/>
          </a:prstGeom>
          <a:noFill/>
        </p:spPr>
        <p:txBody>
          <a:bodyPr wrap="square" rtlCol="0">
            <a:spAutoFit/>
          </a:bodyPr>
          <a:lstStyle/>
          <a:p>
            <a:r>
              <a:rPr lang="en-US" dirty="0">
                <a:latin typeface="Garamond" panose="02020404030301010803" pitchFamily="18" charset="0"/>
              </a:rPr>
              <a:t>Two ways to create a 2D array:</a:t>
            </a:r>
          </a:p>
        </p:txBody>
      </p:sp>
      <p:pic>
        <p:nvPicPr>
          <p:cNvPr id="8" name="Picture 7">
            <a:extLst>
              <a:ext uri="{FF2B5EF4-FFF2-40B4-BE49-F238E27FC236}">
                <a16:creationId xmlns:a16="http://schemas.microsoft.com/office/drawing/2014/main" id="{35F37671-2754-4F85-8E4C-36BC91A48178}"/>
              </a:ext>
            </a:extLst>
          </p:cNvPr>
          <p:cNvPicPr>
            <a:picLocks noChangeAspect="1"/>
          </p:cNvPicPr>
          <p:nvPr/>
        </p:nvPicPr>
        <p:blipFill>
          <a:blip r:embed="rId2"/>
          <a:stretch>
            <a:fillRect/>
          </a:stretch>
        </p:blipFill>
        <p:spPr>
          <a:xfrm>
            <a:off x="539552" y="3356992"/>
            <a:ext cx="3933825" cy="1066800"/>
          </a:xfrm>
          <a:prstGeom prst="rect">
            <a:avLst/>
          </a:prstGeom>
        </p:spPr>
      </p:pic>
      <p:pic>
        <p:nvPicPr>
          <p:cNvPr id="9" name="Picture 8">
            <a:extLst>
              <a:ext uri="{FF2B5EF4-FFF2-40B4-BE49-F238E27FC236}">
                <a16:creationId xmlns:a16="http://schemas.microsoft.com/office/drawing/2014/main" id="{67037C6B-CA16-487A-B847-EEBB6F9F7916}"/>
              </a:ext>
            </a:extLst>
          </p:cNvPr>
          <p:cNvPicPr>
            <a:picLocks noChangeAspect="1"/>
          </p:cNvPicPr>
          <p:nvPr/>
        </p:nvPicPr>
        <p:blipFill>
          <a:blip r:embed="rId3"/>
          <a:stretch>
            <a:fillRect/>
          </a:stretch>
        </p:blipFill>
        <p:spPr>
          <a:xfrm>
            <a:off x="5004048" y="3285554"/>
            <a:ext cx="3981450" cy="1209675"/>
          </a:xfrm>
          <a:prstGeom prst="rect">
            <a:avLst/>
          </a:prstGeom>
        </p:spPr>
      </p:pic>
      <p:sp>
        <p:nvSpPr>
          <p:cNvPr id="10" name="TextBox 9">
            <a:extLst>
              <a:ext uri="{FF2B5EF4-FFF2-40B4-BE49-F238E27FC236}">
                <a16:creationId xmlns:a16="http://schemas.microsoft.com/office/drawing/2014/main" id="{05A813E1-2CB1-4EF8-A465-6BB07739F787}"/>
              </a:ext>
            </a:extLst>
          </p:cNvPr>
          <p:cNvSpPr txBox="1"/>
          <p:nvPr/>
        </p:nvSpPr>
        <p:spPr>
          <a:xfrm>
            <a:off x="436169" y="5154909"/>
            <a:ext cx="8707831" cy="369332"/>
          </a:xfrm>
          <a:prstGeom prst="rect">
            <a:avLst/>
          </a:prstGeom>
          <a:noFill/>
        </p:spPr>
        <p:txBody>
          <a:bodyPr wrap="square" rtlCol="0">
            <a:spAutoFit/>
          </a:bodyPr>
          <a:lstStyle/>
          <a:p>
            <a:r>
              <a:rPr lang="en-US" dirty="0">
                <a:latin typeface="Garamond" panose="02020404030301010803" pitchFamily="18" charset="0"/>
              </a:rPr>
              <a:t>What is the difference?</a:t>
            </a:r>
          </a:p>
        </p:txBody>
      </p:sp>
    </p:spTree>
    <p:extLst>
      <p:ext uri="{BB962C8B-B14F-4D97-AF65-F5344CB8AC3E}">
        <p14:creationId xmlns:p14="http://schemas.microsoft.com/office/powerpoint/2010/main" val="194887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0D4F13-D0A2-4EB9-94AD-AE94355F13B0}"/>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graphicFrame>
        <p:nvGraphicFramePr>
          <p:cNvPr id="7" name="Table 7">
            <a:extLst>
              <a:ext uri="{FF2B5EF4-FFF2-40B4-BE49-F238E27FC236}">
                <a16:creationId xmlns:a16="http://schemas.microsoft.com/office/drawing/2014/main" id="{70CCCF21-8500-451D-821E-11184EA73DE3}"/>
              </a:ext>
            </a:extLst>
          </p:cNvPr>
          <p:cNvGraphicFramePr>
            <a:graphicFrameLocks noGrp="1"/>
          </p:cNvGraphicFramePr>
          <p:nvPr>
            <p:extLst>
              <p:ext uri="{D42A27DB-BD31-4B8C-83A1-F6EECF244321}">
                <p14:modId xmlns:p14="http://schemas.microsoft.com/office/powerpoint/2010/main" val="1336946966"/>
              </p:ext>
            </p:extLst>
          </p:nvPr>
        </p:nvGraphicFramePr>
        <p:xfrm>
          <a:off x="120166" y="4653136"/>
          <a:ext cx="8903668" cy="370840"/>
        </p:xfrm>
        <a:graphic>
          <a:graphicData uri="http://schemas.openxmlformats.org/drawingml/2006/table">
            <a:tbl>
              <a:tblPr firstRow="1" bandRow="1">
                <a:tableStyleId>{5C22544A-7EE6-4342-B048-85BDC9FD1C3A}</a:tableStyleId>
              </a:tblPr>
              <a:tblGrid>
                <a:gridCol w="390374">
                  <a:extLst>
                    <a:ext uri="{9D8B030D-6E8A-4147-A177-3AD203B41FA5}">
                      <a16:colId xmlns:a16="http://schemas.microsoft.com/office/drawing/2014/main" val="1636791119"/>
                    </a:ext>
                  </a:extLst>
                </a:gridCol>
                <a:gridCol w="208280">
                  <a:extLst>
                    <a:ext uri="{9D8B030D-6E8A-4147-A177-3AD203B41FA5}">
                      <a16:colId xmlns:a16="http://schemas.microsoft.com/office/drawing/2014/main" val="1408208414"/>
                    </a:ext>
                  </a:extLst>
                </a:gridCol>
                <a:gridCol w="208280">
                  <a:extLst>
                    <a:ext uri="{9D8B030D-6E8A-4147-A177-3AD203B41FA5}">
                      <a16:colId xmlns:a16="http://schemas.microsoft.com/office/drawing/2014/main" val="1816969158"/>
                    </a:ext>
                  </a:extLst>
                </a:gridCol>
                <a:gridCol w="208280">
                  <a:extLst>
                    <a:ext uri="{9D8B030D-6E8A-4147-A177-3AD203B41FA5}">
                      <a16:colId xmlns:a16="http://schemas.microsoft.com/office/drawing/2014/main" val="936706874"/>
                    </a:ext>
                  </a:extLst>
                </a:gridCol>
                <a:gridCol w="208280">
                  <a:extLst>
                    <a:ext uri="{9D8B030D-6E8A-4147-A177-3AD203B41FA5}">
                      <a16:colId xmlns:a16="http://schemas.microsoft.com/office/drawing/2014/main" val="851995424"/>
                    </a:ext>
                  </a:extLst>
                </a:gridCol>
                <a:gridCol w="208280">
                  <a:extLst>
                    <a:ext uri="{9D8B030D-6E8A-4147-A177-3AD203B41FA5}">
                      <a16:colId xmlns:a16="http://schemas.microsoft.com/office/drawing/2014/main" val="1845084625"/>
                    </a:ext>
                  </a:extLst>
                </a:gridCol>
                <a:gridCol w="208280">
                  <a:extLst>
                    <a:ext uri="{9D8B030D-6E8A-4147-A177-3AD203B41FA5}">
                      <a16:colId xmlns:a16="http://schemas.microsoft.com/office/drawing/2014/main" val="3999155234"/>
                    </a:ext>
                  </a:extLst>
                </a:gridCol>
                <a:gridCol w="208280">
                  <a:extLst>
                    <a:ext uri="{9D8B030D-6E8A-4147-A177-3AD203B41FA5}">
                      <a16:colId xmlns:a16="http://schemas.microsoft.com/office/drawing/2014/main" val="2544445313"/>
                    </a:ext>
                  </a:extLst>
                </a:gridCol>
                <a:gridCol w="208280">
                  <a:extLst>
                    <a:ext uri="{9D8B030D-6E8A-4147-A177-3AD203B41FA5}">
                      <a16:colId xmlns:a16="http://schemas.microsoft.com/office/drawing/2014/main" val="4278897066"/>
                    </a:ext>
                  </a:extLst>
                </a:gridCol>
                <a:gridCol w="208280">
                  <a:extLst>
                    <a:ext uri="{9D8B030D-6E8A-4147-A177-3AD203B41FA5}">
                      <a16:colId xmlns:a16="http://schemas.microsoft.com/office/drawing/2014/main" val="2554993144"/>
                    </a:ext>
                  </a:extLst>
                </a:gridCol>
                <a:gridCol w="208280">
                  <a:extLst>
                    <a:ext uri="{9D8B030D-6E8A-4147-A177-3AD203B41FA5}">
                      <a16:colId xmlns:a16="http://schemas.microsoft.com/office/drawing/2014/main" val="2991139857"/>
                    </a:ext>
                  </a:extLst>
                </a:gridCol>
                <a:gridCol w="208280">
                  <a:extLst>
                    <a:ext uri="{9D8B030D-6E8A-4147-A177-3AD203B41FA5}">
                      <a16:colId xmlns:a16="http://schemas.microsoft.com/office/drawing/2014/main" val="174519306"/>
                    </a:ext>
                  </a:extLst>
                </a:gridCol>
                <a:gridCol w="208280">
                  <a:extLst>
                    <a:ext uri="{9D8B030D-6E8A-4147-A177-3AD203B41FA5}">
                      <a16:colId xmlns:a16="http://schemas.microsoft.com/office/drawing/2014/main" val="3699731069"/>
                    </a:ext>
                  </a:extLst>
                </a:gridCol>
                <a:gridCol w="208280">
                  <a:extLst>
                    <a:ext uri="{9D8B030D-6E8A-4147-A177-3AD203B41FA5}">
                      <a16:colId xmlns:a16="http://schemas.microsoft.com/office/drawing/2014/main" val="3073845364"/>
                    </a:ext>
                  </a:extLst>
                </a:gridCol>
                <a:gridCol w="208280">
                  <a:extLst>
                    <a:ext uri="{9D8B030D-6E8A-4147-A177-3AD203B41FA5}">
                      <a16:colId xmlns:a16="http://schemas.microsoft.com/office/drawing/2014/main" val="2458748064"/>
                    </a:ext>
                  </a:extLst>
                </a:gridCol>
                <a:gridCol w="208280">
                  <a:extLst>
                    <a:ext uri="{9D8B030D-6E8A-4147-A177-3AD203B41FA5}">
                      <a16:colId xmlns:a16="http://schemas.microsoft.com/office/drawing/2014/main" val="3620154502"/>
                    </a:ext>
                  </a:extLst>
                </a:gridCol>
                <a:gridCol w="208280">
                  <a:extLst>
                    <a:ext uri="{9D8B030D-6E8A-4147-A177-3AD203B41FA5}">
                      <a16:colId xmlns:a16="http://schemas.microsoft.com/office/drawing/2014/main" val="2105361714"/>
                    </a:ext>
                  </a:extLst>
                </a:gridCol>
                <a:gridCol w="208280">
                  <a:extLst>
                    <a:ext uri="{9D8B030D-6E8A-4147-A177-3AD203B41FA5}">
                      <a16:colId xmlns:a16="http://schemas.microsoft.com/office/drawing/2014/main" val="1401083497"/>
                    </a:ext>
                  </a:extLst>
                </a:gridCol>
                <a:gridCol w="208280">
                  <a:extLst>
                    <a:ext uri="{9D8B030D-6E8A-4147-A177-3AD203B41FA5}">
                      <a16:colId xmlns:a16="http://schemas.microsoft.com/office/drawing/2014/main" val="1645267704"/>
                    </a:ext>
                  </a:extLst>
                </a:gridCol>
                <a:gridCol w="208280">
                  <a:extLst>
                    <a:ext uri="{9D8B030D-6E8A-4147-A177-3AD203B41FA5}">
                      <a16:colId xmlns:a16="http://schemas.microsoft.com/office/drawing/2014/main" val="1004404177"/>
                    </a:ext>
                  </a:extLst>
                </a:gridCol>
                <a:gridCol w="208280">
                  <a:extLst>
                    <a:ext uri="{9D8B030D-6E8A-4147-A177-3AD203B41FA5}">
                      <a16:colId xmlns:a16="http://schemas.microsoft.com/office/drawing/2014/main" val="22386082"/>
                    </a:ext>
                  </a:extLst>
                </a:gridCol>
                <a:gridCol w="208280">
                  <a:extLst>
                    <a:ext uri="{9D8B030D-6E8A-4147-A177-3AD203B41FA5}">
                      <a16:colId xmlns:a16="http://schemas.microsoft.com/office/drawing/2014/main" val="3657167979"/>
                    </a:ext>
                  </a:extLst>
                </a:gridCol>
                <a:gridCol w="208280">
                  <a:extLst>
                    <a:ext uri="{9D8B030D-6E8A-4147-A177-3AD203B41FA5}">
                      <a16:colId xmlns:a16="http://schemas.microsoft.com/office/drawing/2014/main" val="3120657586"/>
                    </a:ext>
                  </a:extLst>
                </a:gridCol>
                <a:gridCol w="208280">
                  <a:extLst>
                    <a:ext uri="{9D8B030D-6E8A-4147-A177-3AD203B41FA5}">
                      <a16:colId xmlns:a16="http://schemas.microsoft.com/office/drawing/2014/main" val="4113364346"/>
                    </a:ext>
                  </a:extLst>
                </a:gridCol>
                <a:gridCol w="208280">
                  <a:extLst>
                    <a:ext uri="{9D8B030D-6E8A-4147-A177-3AD203B41FA5}">
                      <a16:colId xmlns:a16="http://schemas.microsoft.com/office/drawing/2014/main" val="41245835"/>
                    </a:ext>
                  </a:extLst>
                </a:gridCol>
                <a:gridCol w="208280">
                  <a:extLst>
                    <a:ext uri="{9D8B030D-6E8A-4147-A177-3AD203B41FA5}">
                      <a16:colId xmlns:a16="http://schemas.microsoft.com/office/drawing/2014/main" val="722269967"/>
                    </a:ext>
                  </a:extLst>
                </a:gridCol>
                <a:gridCol w="208280">
                  <a:extLst>
                    <a:ext uri="{9D8B030D-6E8A-4147-A177-3AD203B41FA5}">
                      <a16:colId xmlns:a16="http://schemas.microsoft.com/office/drawing/2014/main" val="3739729990"/>
                    </a:ext>
                  </a:extLst>
                </a:gridCol>
                <a:gridCol w="208280">
                  <a:extLst>
                    <a:ext uri="{9D8B030D-6E8A-4147-A177-3AD203B41FA5}">
                      <a16:colId xmlns:a16="http://schemas.microsoft.com/office/drawing/2014/main" val="907524223"/>
                    </a:ext>
                  </a:extLst>
                </a:gridCol>
                <a:gridCol w="208280">
                  <a:extLst>
                    <a:ext uri="{9D8B030D-6E8A-4147-A177-3AD203B41FA5}">
                      <a16:colId xmlns:a16="http://schemas.microsoft.com/office/drawing/2014/main" val="735206386"/>
                    </a:ext>
                  </a:extLst>
                </a:gridCol>
                <a:gridCol w="208280">
                  <a:extLst>
                    <a:ext uri="{9D8B030D-6E8A-4147-A177-3AD203B41FA5}">
                      <a16:colId xmlns:a16="http://schemas.microsoft.com/office/drawing/2014/main" val="676025570"/>
                    </a:ext>
                  </a:extLst>
                </a:gridCol>
                <a:gridCol w="208280">
                  <a:extLst>
                    <a:ext uri="{9D8B030D-6E8A-4147-A177-3AD203B41FA5}">
                      <a16:colId xmlns:a16="http://schemas.microsoft.com/office/drawing/2014/main" val="3109434319"/>
                    </a:ext>
                  </a:extLst>
                </a:gridCol>
                <a:gridCol w="208280">
                  <a:extLst>
                    <a:ext uri="{9D8B030D-6E8A-4147-A177-3AD203B41FA5}">
                      <a16:colId xmlns:a16="http://schemas.microsoft.com/office/drawing/2014/main" val="1621832444"/>
                    </a:ext>
                  </a:extLst>
                </a:gridCol>
                <a:gridCol w="208280">
                  <a:extLst>
                    <a:ext uri="{9D8B030D-6E8A-4147-A177-3AD203B41FA5}">
                      <a16:colId xmlns:a16="http://schemas.microsoft.com/office/drawing/2014/main" val="2647402524"/>
                    </a:ext>
                  </a:extLst>
                </a:gridCol>
                <a:gridCol w="208280">
                  <a:extLst>
                    <a:ext uri="{9D8B030D-6E8A-4147-A177-3AD203B41FA5}">
                      <a16:colId xmlns:a16="http://schemas.microsoft.com/office/drawing/2014/main" val="3234760105"/>
                    </a:ext>
                  </a:extLst>
                </a:gridCol>
                <a:gridCol w="208280">
                  <a:extLst>
                    <a:ext uri="{9D8B030D-6E8A-4147-A177-3AD203B41FA5}">
                      <a16:colId xmlns:a16="http://schemas.microsoft.com/office/drawing/2014/main" val="2967957259"/>
                    </a:ext>
                  </a:extLst>
                </a:gridCol>
                <a:gridCol w="208280">
                  <a:extLst>
                    <a:ext uri="{9D8B030D-6E8A-4147-A177-3AD203B41FA5}">
                      <a16:colId xmlns:a16="http://schemas.microsoft.com/office/drawing/2014/main" val="2805816769"/>
                    </a:ext>
                  </a:extLst>
                </a:gridCol>
                <a:gridCol w="208280">
                  <a:extLst>
                    <a:ext uri="{9D8B030D-6E8A-4147-A177-3AD203B41FA5}">
                      <a16:colId xmlns:a16="http://schemas.microsoft.com/office/drawing/2014/main" val="4291388543"/>
                    </a:ext>
                  </a:extLst>
                </a:gridCol>
                <a:gridCol w="208280">
                  <a:extLst>
                    <a:ext uri="{9D8B030D-6E8A-4147-A177-3AD203B41FA5}">
                      <a16:colId xmlns:a16="http://schemas.microsoft.com/office/drawing/2014/main" val="2376630763"/>
                    </a:ext>
                  </a:extLst>
                </a:gridCol>
                <a:gridCol w="208280">
                  <a:extLst>
                    <a:ext uri="{9D8B030D-6E8A-4147-A177-3AD203B41FA5}">
                      <a16:colId xmlns:a16="http://schemas.microsoft.com/office/drawing/2014/main" val="1150249690"/>
                    </a:ext>
                  </a:extLst>
                </a:gridCol>
                <a:gridCol w="208280">
                  <a:extLst>
                    <a:ext uri="{9D8B030D-6E8A-4147-A177-3AD203B41FA5}">
                      <a16:colId xmlns:a16="http://schemas.microsoft.com/office/drawing/2014/main" val="4191331210"/>
                    </a:ext>
                  </a:extLst>
                </a:gridCol>
                <a:gridCol w="390374">
                  <a:extLst>
                    <a:ext uri="{9D8B030D-6E8A-4147-A177-3AD203B41FA5}">
                      <a16:colId xmlns:a16="http://schemas.microsoft.com/office/drawing/2014/main" val="2836503624"/>
                    </a:ext>
                  </a:extLst>
                </a:gridCol>
              </a:tblGrid>
              <a:tr h="370840">
                <a:tc>
                  <a:txBody>
                    <a:bodyPr/>
                    <a:lstStyle/>
                    <a:p>
                      <a:r>
                        <a:rPr lang="en-US" sz="1400" dirty="0"/>
                        <a:t>…</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solidFill>
                      <a:schemeClr val="accent2"/>
                    </a:solidFill>
                  </a:tcPr>
                </a:tc>
                <a:tc>
                  <a:txBody>
                    <a:bodyPr/>
                    <a:lstStyle/>
                    <a:p>
                      <a:endParaRPr lang="en-US"/>
                    </a:p>
                  </a:txBody>
                  <a:tcPr>
                    <a:solidFill>
                      <a:schemeClr val="accent2"/>
                    </a:solidFill>
                  </a:tcPr>
                </a:tc>
                <a:tc>
                  <a:txBody>
                    <a:bodyPr/>
                    <a:lstStyle/>
                    <a:p>
                      <a:endParaRPr lang="en-US"/>
                    </a:p>
                  </a:txBody>
                  <a:tcPr>
                    <a:solidFill>
                      <a:schemeClr val="accent2"/>
                    </a:solidFill>
                  </a:tcPr>
                </a:tc>
                <a:tc>
                  <a:txBody>
                    <a:bodyPr/>
                    <a:lstStyle/>
                    <a:p>
                      <a:endParaRPr lang="en-US"/>
                    </a:p>
                  </a:txBody>
                  <a:tcPr>
                    <a:solidFill>
                      <a:schemeClr val="accent2"/>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400" dirty="0"/>
                        <a:t>…</a:t>
                      </a:r>
                    </a:p>
                  </a:txBody>
                  <a:tcPr/>
                </a:tc>
                <a:extLst>
                  <a:ext uri="{0D108BD9-81ED-4DB2-BD59-A6C34878D82A}">
                    <a16:rowId xmlns:a16="http://schemas.microsoft.com/office/drawing/2014/main" val="2388251292"/>
                  </a:ext>
                </a:extLst>
              </a:tr>
            </a:tbl>
          </a:graphicData>
        </a:graphic>
      </p:graphicFrame>
      <p:pic>
        <p:nvPicPr>
          <p:cNvPr id="9" name="Picture 8">
            <a:extLst>
              <a:ext uri="{FF2B5EF4-FFF2-40B4-BE49-F238E27FC236}">
                <a16:creationId xmlns:a16="http://schemas.microsoft.com/office/drawing/2014/main" id="{08D37884-DC24-4CAD-B1F3-E7047FD8685E}"/>
              </a:ext>
            </a:extLst>
          </p:cNvPr>
          <p:cNvPicPr>
            <a:picLocks noChangeAspect="1"/>
          </p:cNvPicPr>
          <p:nvPr/>
        </p:nvPicPr>
        <p:blipFill>
          <a:blip r:embed="rId2"/>
          <a:stretch>
            <a:fillRect/>
          </a:stretch>
        </p:blipFill>
        <p:spPr>
          <a:xfrm>
            <a:off x="376237" y="1897795"/>
            <a:ext cx="3933825" cy="1066800"/>
          </a:xfrm>
          <a:prstGeom prst="rect">
            <a:avLst/>
          </a:prstGeom>
        </p:spPr>
      </p:pic>
      <p:sp>
        <p:nvSpPr>
          <p:cNvPr id="44" name="Freeform: Shape 43">
            <a:extLst>
              <a:ext uri="{FF2B5EF4-FFF2-40B4-BE49-F238E27FC236}">
                <a16:creationId xmlns:a16="http://schemas.microsoft.com/office/drawing/2014/main" id="{2A564AE8-8EBE-479A-91EE-04F67D014F8D}"/>
              </a:ext>
            </a:extLst>
          </p:cNvPr>
          <p:cNvSpPr/>
          <p:nvPr/>
        </p:nvSpPr>
        <p:spPr>
          <a:xfrm>
            <a:off x="1385121" y="4819506"/>
            <a:ext cx="2176775" cy="1226819"/>
          </a:xfrm>
          <a:custGeom>
            <a:avLst/>
            <a:gdLst>
              <a:gd name="connsiteX0" fmla="*/ 34104 w 2176775"/>
              <a:gd name="connsiteY0" fmla="*/ 0 h 1226819"/>
              <a:gd name="connsiteX1" fmla="*/ 262704 w 2176775"/>
              <a:gd name="connsiteY1" fmla="*/ 990600 h 1226819"/>
              <a:gd name="connsiteX2" fmla="*/ 1977204 w 2176775"/>
              <a:gd name="connsiteY2" fmla="*/ 1171575 h 1226819"/>
              <a:gd name="connsiteX3" fmla="*/ 2158179 w 2176775"/>
              <a:gd name="connsiteY3" fmla="*/ 209550 h 1226819"/>
            </a:gdLst>
            <a:ahLst/>
            <a:cxnLst>
              <a:cxn ang="0">
                <a:pos x="connsiteX0" y="connsiteY0"/>
              </a:cxn>
              <a:cxn ang="0">
                <a:pos x="connsiteX1" y="connsiteY1"/>
              </a:cxn>
              <a:cxn ang="0">
                <a:pos x="connsiteX2" y="connsiteY2"/>
              </a:cxn>
              <a:cxn ang="0">
                <a:pos x="connsiteX3" y="connsiteY3"/>
              </a:cxn>
            </a:cxnLst>
            <a:rect l="l" t="t" r="r" b="b"/>
            <a:pathLst>
              <a:path w="2176775" h="1226819">
                <a:moveTo>
                  <a:pt x="34104" y="0"/>
                </a:moveTo>
                <a:cubicBezTo>
                  <a:pt x="-13521" y="397669"/>
                  <a:pt x="-61146" y="795338"/>
                  <a:pt x="262704" y="990600"/>
                </a:cubicBezTo>
                <a:cubicBezTo>
                  <a:pt x="586554" y="1185862"/>
                  <a:pt x="1661292" y="1301750"/>
                  <a:pt x="1977204" y="1171575"/>
                </a:cubicBezTo>
                <a:cubicBezTo>
                  <a:pt x="2293117" y="1041400"/>
                  <a:pt x="2132779" y="417513"/>
                  <a:pt x="2158179" y="20955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Shape 55">
            <a:extLst>
              <a:ext uri="{FF2B5EF4-FFF2-40B4-BE49-F238E27FC236}">
                <a16:creationId xmlns:a16="http://schemas.microsoft.com/office/drawing/2014/main" id="{8CDCB4D1-352F-4D25-A6FD-0FA944BA9947}"/>
              </a:ext>
            </a:extLst>
          </p:cNvPr>
          <p:cNvSpPr/>
          <p:nvPr/>
        </p:nvSpPr>
        <p:spPr>
          <a:xfrm>
            <a:off x="1627874" y="3921396"/>
            <a:ext cx="5092160" cy="907635"/>
          </a:xfrm>
          <a:custGeom>
            <a:avLst/>
            <a:gdLst>
              <a:gd name="connsiteX0" fmla="*/ 29476 w 5092160"/>
              <a:gd name="connsiteY0" fmla="*/ 907635 h 907635"/>
              <a:gd name="connsiteX1" fmla="*/ 39001 w 5092160"/>
              <a:gd name="connsiteY1" fmla="*/ 374235 h 907635"/>
              <a:gd name="connsiteX2" fmla="*/ 410476 w 5092160"/>
              <a:gd name="connsiteY2" fmla="*/ 145635 h 907635"/>
              <a:gd name="connsiteX3" fmla="*/ 1543951 w 5092160"/>
              <a:gd name="connsiteY3" fmla="*/ 88485 h 907635"/>
              <a:gd name="connsiteX4" fmla="*/ 4725301 w 5092160"/>
              <a:gd name="connsiteY4" fmla="*/ 40860 h 907635"/>
              <a:gd name="connsiteX5" fmla="*/ 5058676 w 5092160"/>
              <a:gd name="connsiteY5" fmla="*/ 736185 h 9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2160" h="907635">
                <a:moveTo>
                  <a:pt x="29476" y="907635"/>
                </a:moveTo>
                <a:cubicBezTo>
                  <a:pt x="2488" y="704435"/>
                  <a:pt x="-24499" y="501235"/>
                  <a:pt x="39001" y="374235"/>
                </a:cubicBezTo>
                <a:cubicBezTo>
                  <a:pt x="102501" y="247235"/>
                  <a:pt x="159651" y="193260"/>
                  <a:pt x="410476" y="145635"/>
                </a:cubicBezTo>
                <a:cubicBezTo>
                  <a:pt x="661301" y="98010"/>
                  <a:pt x="1543951" y="88485"/>
                  <a:pt x="1543951" y="88485"/>
                </a:cubicBezTo>
                <a:cubicBezTo>
                  <a:pt x="2263088" y="71023"/>
                  <a:pt x="4139514" y="-67090"/>
                  <a:pt x="4725301" y="40860"/>
                </a:cubicBezTo>
                <a:cubicBezTo>
                  <a:pt x="5311088" y="148810"/>
                  <a:pt x="5006289" y="513935"/>
                  <a:pt x="5058676" y="73618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8" name="Freeform: Shape 57">
            <a:extLst>
              <a:ext uri="{FF2B5EF4-FFF2-40B4-BE49-F238E27FC236}">
                <a16:creationId xmlns:a16="http://schemas.microsoft.com/office/drawing/2014/main" id="{41E0561C-1FA6-46E6-9CCF-44D2F321CB4A}"/>
              </a:ext>
            </a:extLst>
          </p:cNvPr>
          <p:cNvSpPr/>
          <p:nvPr/>
        </p:nvSpPr>
        <p:spPr>
          <a:xfrm>
            <a:off x="1848352" y="4229301"/>
            <a:ext cx="2748828" cy="571155"/>
          </a:xfrm>
          <a:custGeom>
            <a:avLst/>
            <a:gdLst>
              <a:gd name="connsiteX0" fmla="*/ 18548 w 2748828"/>
              <a:gd name="connsiteY0" fmla="*/ 571155 h 571155"/>
              <a:gd name="connsiteX1" fmla="*/ 28073 w 2748828"/>
              <a:gd name="connsiteY1" fmla="*/ 237780 h 571155"/>
              <a:gd name="connsiteX2" fmla="*/ 285248 w 2748828"/>
              <a:gd name="connsiteY2" fmla="*/ 75855 h 571155"/>
              <a:gd name="connsiteX3" fmla="*/ 1313948 w 2748828"/>
              <a:gd name="connsiteY3" fmla="*/ 18705 h 571155"/>
              <a:gd name="connsiteX4" fmla="*/ 2314073 w 2748828"/>
              <a:gd name="connsiteY4" fmla="*/ 9180 h 571155"/>
              <a:gd name="connsiteX5" fmla="*/ 2714123 w 2748828"/>
              <a:gd name="connsiteY5" fmla="*/ 142530 h 571155"/>
              <a:gd name="connsiteX6" fmla="*/ 2723648 w 2748828"/>
              <a:gd name="connsiteY6" fmla="*/ 418755 h 57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8828" h="571155">
                <a:moveTo>
                  <a:pt x="18548" y="571155"/>
                </a:moveTo>
                <a:cubicBezTo>
                  <a:pt x="1085" y="445742"/>
                  <a:pt x="-16377" y="320330"/>
                  <a:pt x="28073" y="237780"/>
                </a:cubicBezTo>
                <a:cubicBezTo>
                  <a:pt x="72523" y="155230"/>
                  <a:pt x="70936" y="112367"/>
                  <a:pt x="285248" y="75855"/>
                </a:cubicBezTo>
                <a:cubicBezTo>
                  <a:pt x="499560" y="39343"/>
                  <a:pt x="975811" y="29817"/>
                  <a:pt x="1313948" y="18705"/>
                </a:cubicBezTo>
                <a:cubicBezTo>
                  <a:pt x="1652086" y="7592"/>
                  <a:pt x="2080711" y="-11457"/>
                  <a:pt x="2314073" y="9180"/>
                </a:cubicBezTo>
                <a:cubicBezTo>
                  <a:pt x="2547435" y="29817"/>
                  <a:pt x="2645861" y="74268"/>
                  <a:pt x="2714123" y="142530"/>
                </a:cubicBezTo>
                <a:cubicBezTo>
                  <a:pt x="2782385" y="210792"/>
                  <a:pt x="2729998" y="296518"/>
                  <a:pt x="2723648" y="41875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Shape 58">
            <a:extLst>
              <a:ext uri="{FF2B5EF4-FFF2-40B4-BE49-F238E27FC236}">
                <a16:creationId xmlns:a16="http://schemas.microsoft.com/office/drawing/2014/main" id="{6619BC15-88EA-4E15-BF57-724B1C9070D6}"/>
              </a:ext>
            </a:extLst>
          </p:cNvPr>
          <p:cNvSpPr/>
          <p:nvPr/>
        </p:nvSpPr>
        <p:spPr>
          <a:xfrm>
            <a:off x="297601" y="4816770"/>
            <a:ext cx="1825440" cy="766795"/>
          </a:xfrm>
          <a:custGeom>
            <a:avLst/>
            <a:gdLst>
              <a:gd name="connsiteX0" fmla="*/ 1762125 w 1825440"/>
              <a:gd name="connsiteY0" fmla="*/ 0 h 766795"/>
              <a:gd name="connsiteX1" fmla="*/ 1752600 w 1825440"/>
              <a:gd name="connsiteY1" fmla="*/ 571500 h 766795"/>
              <a:gd name="connsiteX2" fmla="*/ 1028700 w 1825440"/>
              <a:gd name="connsiteY2" fmla="*/ 742950 h 766795"/>
              <a:gd name="connsiteX3" fmla="*/ 219075 w 1825440"/>
              <a:gd name="connsiteY3" fmla="*/ 704850 h 766795"/>
              <a:gd name="connsiteX4" fmla="*/ 0 w 1825440"/>
              <a:gd name="connsiteY4" fmla="*/ 190500 h 76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440" h="766795">
                <a:moveTo>
                  <a:pt x="1762125" y="0"/>
                </a:moveTo>
                <a:cubicBezTo>
                  <a:pt x="1818481" y="223837"/>
                  <a:pt x="1874838" y="447675"/>
                  <a:pt x="1752600" y="571500"/>
                </a:cubicBezTo>
                <a:cubicBezTo>
                  <a:pt x="1630362" y="695325"/>
                  <a:pt x="1284288" y="720725"/>
                  <a:pt x="1028700" y="742950"/>
                </a:cubicBezTo>
                <a:cubicBezTo>
                  <a:pt x="773112" y="765175"/>
                  <a:pt x="390525" y="796925"/>
                  <a:pt x="219075" y="704850"/>
                </a:cubicBezTo>
                <a:cubicBezTo>
                  <a:pt x="47625" y="612775"/>
                  <a:pt x="20637" y="412750"/>
                  <a:pt x="0" y="19050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Shape 59">
            <a:extLst>
              <a:ext uri="{FF2B5EF4-FFF2-40B4-BE49-F238E27FC236}">
                <a16:creationId xmlns:a16="http://schemas.microsoft.com/office/drawing/2014/main" id="{A4AC7B8B-2941-46F6-AA35-EA99D646578A}"/>
              </a:ext>
            </a:extLst>
          </p:cNvPr>
          <p:cNvSpPr/>
          <p:nvPr/>
        </p:nvSpPr>
        <p:spPr>
          <a:xfrm>
            <a:off x="2259751" y="3702280"/>
            <a:ext cx="6553200" cy="1143065"/>
          </a:xfrm>
          <a:custGeom>
            <a:avLst/>
            <a:gdLst>
              <a:gd name="connsiteX0" fmla="*/ 9525 w 6553200"/>
              <a:gd name="connsiteY0" fmla="*/ 1143065 h 1143065"/>
              <a:gd name="connsiteX1" fmla="*/ 19050 w 6553200"/>
              <a:gd name="connsiteY1" fmla="*/ 714440 h 1143065"/>
              <a:gd name="connsiteX2" fmla="*/ 180975 w 6553200"/>
              <a:gd name="connsiteY2" fmla="*/ 400115 h 1143065"/>
              <a:gd name="connsiteX3" fmla="*/ 800100 w 6553200"/>
              <a:gd name="connsiteY3" fmla="*/ 133415 h 1143065"/>
              <a:gd name="connsiteX4" fmla="*/ 2362200 w 6553200"/>
              <a:gd name="connsiteY4" fmla="*/ 28640 h 1143065"/>
              <a:gd name="connsiteX5" fmla="*/ 4514850 w 6553200"/>
              <a:gd name="connsiteY5" fmla="*/ 9590 h 1143065"/>
              <a:gd name="connsiteX6" fmla="*/ 6200775 w 6553200"/>
              <a:gd name="connsiteY6" fmla="*/ 161990 h 1143065"/>
              <a:gd name="connsiteX7" fmla="*/ 6553200 w 6553200"/>
              <a:gd name="connsiteY7" fmla="*/ 952565 h 11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200" h="1143065">
                <a:moveTo>
                  <a:pt x="9525" y="1143065"/>
                </a:moveTo>
                <a:cubicBezTo>
                  <a:pt x="0" y="990665"/>
                  <a:pt x="-9525" y="838265"/>
                  <a:pt x="19050" y="714440"/>
                </a:cubicBezTo>
                <a:cubicBezTo>
                  <a:pt x="47625" y="590615"/>
                  <a:pt x="50800" y="496952"/>
                  <a:pt x="180975" y="400115"/>
                </a:cubicBezTo>
                <a:cubicBezTo>
                  <a:pt x="311150" y="303278"/>
                  <a:pt x="436563" y="195327"/>
                  <a:pt x="800100" y="133415"/>
                </a:cubicBezTo>
                <a:cubicBezTo>
                  <a:pt x="1163638" y="71502"/>
                  <a:pt x="1743075" y="49277"/>
                  <a:pt x="2362200" y="28640"/>
                </a:cubicBezTo>
                <a:cubicBezTo>
                  <a:pt x="2981325" y="8003"/>
                  <a:pt x="3875088" y="-12635"/>
                  <a:pt x="4514850" y="9590"/>
                </a:cubicBezTo>
                <a:cubicBezTo>
                  <a:pt x="5154613" y="31815"/>
                  <a:pt x="5861050" y="4827"/>
                  <a:pt x="6200775" y="161990"/>
                </a:cubicBezTo>
                <a:cubicBezTo>
                  <a:pt x="6540500" y="319152"/>
                  <a:pt x="6496050" y="671578"/>
                  <a:pt x="6553200" y="95256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7AF1FDA6-7238-4765-8B11-FFEB17147C7B}"/>
              </a:ext>
            </a:extLst>
          </p:cNvPr>
          <p:cNvSpPr txBox="1"/>
          <p:nvPr/>
        </p:nvSpPr>
        <p:spPr>
          <a:xfrm rot="16200000">
            <a:off x="3280595" y="4322647"/>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a[0]</a:t>
            </a:r>
          </a:p>
        </p:txBody>
      </p:sp>
      <p:sp>
        <p:nvSpPr>
          <p:cNvPr id="62" name="TextBox 61">
            <a:extLst>
              <a:ext uri="{FF2B5EF4-FFF2-40B4-BE49-F238E27FC236}">
                <a16:creationId xmlns:a16="http://schemas.microsoft.com/office/drawing/2014/main" id="{BED353EA-2218-45CF-B2B1-4DEFEDCD27AD}"/>
              </a:ext>
            </a:extLst>
          </p:cNvPr>
          <p:cNvSpPr txBox="1"/>
          <p:nvPr/>
        </p:nvSpPr>
        <p:spPr>
          <a:xfrm rot="16200000">
            <a:off x="4309749" y="5093485"/>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a[2]</a:t>
            </a:r>
          </a:p>
        </p:txBody>
      </p:sp>
      <p:sp>
        <p:nvSpPr>
          <p:cNvPr id="63" name="TextBox 62">
            <a:extLst>
              <a:ext uri="{FF2B5EF4-FFF2-40B4-BE49-F238E27FC236}">
                <a16:creationId xmlns:a16="http://schemas.microsoft.com/office/drawing/2014/main" id="{A24D7270-76B7-4917-AB8D-8AF11F1A09EB}"/>
              </a:ext>
            </a:extLst>
          </p:cNvPr>
          <p:cNvSpPr txBox="1"/>
          <p:nvPr/>
        </p:nvSpPr>
        <p:spPr>
          <a:xfrm rot="16200000">
            <a:off x="6399800" y="5079226"/>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a[1]</a:t>
            </a:r>
          </a:p>
        </p:txBody>
      </p:sp>
      <p:sp>
        <p:nvSpPr>
          <p:cNvPr id="72" name="TextBox 71">
            <a:extLst>
              <a:ext uri="{FF2B5EF4-FFF2-40B4-BE49-F238E27FC236}">
                <a16:creationId xmlns:a16="http://schemas.microsoft.com/office/drawing/2014/main" id="{9A726592-4BA3-45E0-8715-D9AFC42CC137}"/>
              </a:ext>
            </a:extLst>
          </p:cNvPr>
          <p:cNvSpPr txBox="1"/>
          <p:nvPr/>
        </p:nvSpPr>
        <p:spPr>
          <a:xfrm rot="16200000">
            <a:off x="3292366"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a[0][0]</a:t>
            </a:r>
          </a:p>
        </p:txBody>
      </p:sp>
      <p:sp>
        <p:nvSpPr>
          <p:cNvPr id="75" name="TextBox 74">
            <a:extLst>
              <a:ext uri="{FF2B5EF4-FFF2-40B4-BE49-F238E27FC236}">
                <a16:creationId xmlns:a16="http://schemas.microsoft.com/office/drawing/2014/main" id="{207BE59E-22AB-4A59-8262-3C470701B4A3}"/>
              </a:ext>
            </a:extLst>
          </p:cNvPr>
          <p:cNvSpPr txBox="1"/>
          <p:nvPr/>
        </p:nvSpPr>
        <p:spPr>
          <a:xfrm rot="16200000">
            <a:off x="3461643"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a[0][1]</a:t>
            </a:r>
          </a:p>
        </p:txBody>
      </p:sp>
      <p:sp>
        <p:nvSpPr>
          <p:cNvPr id="76" name="TextBox 75">
            <a:extLst>
              <a:ext uri="{FF2B5EF4-FFF2-40B4-BE49-F238E27FC236}">
                <a16:creationId xmlns:a16="http://schemas.microsoft.com/office/drawing/2014/main" id="{CC61E5FA-D1EA-4398-9C32-D52E41603721}"/>
              </a:ext>
            </a:extLst>
          </p:cNvPr>
          <p:cNvSpPr txBox="1"/>
          <p:nvPr/>
        </p:nvSpPr>
        <p:spPr>
          <a:xfrm rot="16200000">
            <a:off x="3661367"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a[0][2]</a:t>
            </a:r>
          </a:p>
        </p:txBody>
      </p:sp>
      <p:sp>
        <p:nvSpPr>
          <p:cNvPr id="77" name="TextBox 76">
            <a:extLst>
              <a:ext uri="{FF2B5EF4-FFF2-40B4-BE49-F238E27FC236}">
                <a16:creationId xmlns:a16="http://schemas.microsoft.com/office/drawing/2014/main" id="{56D3D53A-16FE-4F6F-AF6D-5681CABAC367}"/>
              </a:ext>
            </a:extLst>
          </p:cNvPr>
          <p:cNvSpPr txBox="1"/>
          <p:nvPr/>
        </p:nvSpPr>
        <p:spPr>
          <a:xfrm rot="16200000">
            <a:off x="3880378"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a[0][3]</a:t>
            </a:r>
          </a:p>
        </p:txBody>
      </p:sp>
      <p:sp>
        <p:nvSpPr>
          <p:cNvPr id="78" name="TextBox 77">
            <a:extLst>
              <a:ext uri="{FF2B5EF4-FFF2-40B4-BE49-F238E27FC236}">
                <a16:creationId xmlns:a16="http://schemas.microsoft.com/office/drawing/2014/main" id="{8A8797B0-1D7F-4D76-AD8E-F4CBF7B59F56}"/>
              </a:ext>
            </a:extLst>
          </p:cNvPr>
          <p:cNvSpPr txBox="1"/>
          <p:nvPr/>
        </p:nvSpPr>
        <p:spPr>
          <a:xfrm rot="16200000">
            <a:off x="4070229"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a[0][4]</a:t>
            </a:r>
          </a:p>
        </p:txBody>
      </p:sp>
      <p:sp>
        <p:nvSpPr>
          <p:cNvPr id="79" name="TextBox 78">
            <a:extLst>
              <a:ext uri="{FF2B5EF4-FFF2-40B4-BE49-F238E27FC236}">
                <a16:creationId xmlns:a16="http://schemas.microsoft.com/office/drawing/2014/main" id="{F74F1C9C-10DB-44DE-8D71-A32FF377F8CA}"/>
              </a:ext>
            </a:extLst>
          </p:cNvPr>
          <p:cNvSpPr txBox="1"/>
          <p:nvPr/>
        </p:nvSpPr>
        <p:spPr>
          <a:xfrm rot="16200000">
            <a:off x="4325896"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a[2][0]</a:t>
            </a:r>
          </a:p>
        </p:txBody>
      </p:sp>
      <p:sp>
        <p:nvSpPr>
          <p:cNvPr id="80" name="TextBox 79">
            <a:extLst>
              <a:ext uri="{FF2B5EF4-FFF2-40B4-BE49-F238E27FC236}">
                <a16:creationId xmlns:a16="http://schemas.microsoft.com/office/drawing/2014/main" id="{1CB7B53B-EF3A-4A2A-B2D7-9276C913CCF6}"/>
              </a:ext>
            </a:extLst>
          </p:cNvPr>
          <p:cNvSpPr txBox="1"/>
          <p:nvPr/>
        </p:nvSpPr>
        <p:spPr>
          <a:xfrm rot="16200000">
            <a:off x="4516059"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a[2][1]</a:t>
            </a:r>
          </a:p>
        </p:txBody>
      </p:sp>
      <p:sp>
        <p:nvSpPr>
          <p:cNvPr id="81" name="TextBox 80">
            <a:extLst>
              <a:ext uri="{FF2B5EF4-FFF2-40B4-BE49-F238E27FC236}">
                <a16:creationId xmlns:a16="http://schemas.microsoft.com/office/drawing/2014/main" id="{2FD90375-491F-464D-9E74-27C282E5D073}"/>
              </a:ext>
            </a:extLst>
          </p:cNvPr>
          <p:cNvSpPr txBox="1"/>
          <p:nvPr/>
        </p:nvSpPr>
        <p:spPr>
          <a:xfrm rot="16200000">
            <a:off x="4706834"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a[2][2]</a:t>
            </a:r>
          </a:p>
        </p:txBody>
      </p:sp>
      <p:sp>
        <p:nvSpPr>
          <p:cNvPr id="82" name="TextBox 81">
            <a:extLst>
              <a:ext uri="{FF2B5EF4-FFF2-40B4-BE49-F238E27FC236}">
                <a16:creationId xmlns:a16="http://schemas.microsoft.com/office/drawing/2014/main" id="{DBF4D48D-0C1F-4B5D-8C2B-8E22D2AE248A}"/>
              </a:ext>
            </a:extLst>
          </p:cNvPr>
          <p:cNvSpPr txBox="1"/>
          <p:nvPr/>
        </p:nvSpPr>
        <p:spPr>
          <a:xfrm rot="16200000">
            <a:off x="4926322"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a[2][3]</a:t>
            </a:r>
          </a:p>
        </p:txBody>
      </p:sp>
      <p:sp>
        <p:nvSpPr>
          <p:cNvPr id="83" name="TextBox 82">
            <a:extLst>
              <a:ext uri="{FF2B5EF4-FFF2-40B4-BE49-F238E27FC236}">
                <a16:creationId xmlns:a16="http://schemas.microsoft.com/office/drawing/2014/main" id="{43465BDD-6DF6-467C-82A9-320E9E307FFB}"/>
              </a:ext>
            </a:extLst>
          </p:cNvPr>
          <p:cNvSpPr txBox="1"/>
          <p:nvPr/>
        </p:nvSpPr>
        <p:spPr>
          <a:xfrm rot="16200000">
            <a:off x="5135395"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a[2][4]</a:t>
            </a:r>
          </a:p>
        </p:txBody>
      </p:sp>
      <p:sp>
        <p:nvSpPr>
          <p:cNvPr id="84" name="TextBox 83">
            <a:extLst>
              <a:ext uri="{FF2B5EF4-FFF2-40B4-BE49-F238E27FC236}">
                <a16:creationId xmlns:a16="http://schemas.microsoft.com/office/drawing/2014/main" id="{A31843A9-6F37-42E3-AA22-9DF230781D5E}"/>
              </a:ext>
            </a:extLst>
          </p:cNvPr>
          <p:cNvSpPr txBox="1"/>
          <p:nvPr/>
        </p:nvSpPr>
        <p:spPr>
          <a:xfrm rot="16200000">
            <a:off x="6403363" y="474211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a[1][0]</a:t>
            </a:r>
          </a:p>
        </p:txBody>
      </p:sp>
      <p:sp>
        <p:nvSpPr>
          <p:cNvPr id="85" name="TextBox 84">
            <a:extLst>
              <a:ext uri="{FF2B5EF4-FFF2-40B4-BE49-F238E27FC236}">
                <a16:creationId xmlns:a16="http://schemas.microsoft.com/office/drawing/2014/main" id="{EBC5CE72-0C89-4404-B93E-3EB658A4E877}"/>
              </a:ext>
            </a:extLst>
          </p:cNvPr>
          <p:cNvSpPr txBox="1"/>
          <p:nvPr/>
        </p:nvSpPr>
        <p:spPr>
          <a:xfrm rot="16200000">
            <a:off x="6593141"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a[1][1]</a:t>
            </a:r>
          </a:p>
        </p:txBody>
      </p:sp>
      <p:sp>
        <p:nvSpPr>
          <p:cNvPr id="86" name="TextBox 85">
            <a:extLst>
              <a:ext uri="{FF2B5EF4-FFF2-40B4-BE49-F238E27FC236}">
                <a16:creationId xmlns:a16="http://schemas.microsoft.com/office/drawing/2014/main" id="{DEA1380F-6CC1-41FE-A413-DAE6BF86861C}"/>
              </a:ext>
            </a:extLst>
          </p:cNvPr>
          <p:cNvSpPr txBox="1"/>
          <p:nvPr/>
        </p:nvSpPr>
        <p:spPr>
          <a:xfrm rot="16200000">
            <a:off x="6812456" y="474211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a[1][2]</a:t>
            </a:r>
          </a:p>
        </p:txBody>
      </p:sp>
      <p:sp>
        <p:nvSpPr>
          <p:cNvPr id="87" name="TextBox 86">
            <a:extLst>
              <a:ext uri="{FF2B5EF4-FFF2-40B4-BE49-F238E27FC236}">
                <a16:creationId xmlns:a16="http://schemas.microsoft.com/office/drawing/2014/main" id="{F25791CE-0770-4596-9D5E-BFA1AD4A6941}"/>
              </a:ext>
            </a:extLst>
          </p:cNvPr>
          <p:cNvSpPr txBox="1"/>
          <p:nvPr/>
        </p:nvSpPr>
        <p:spPr>
          <a:xfrm rot="16200000">
            <a:off x="7021308" y="4743487"/>
            <a:ext cx="510076" cy="184666"/>
          </a:xfrm>
          <a:prstGeom prst="rect">
            <a:avLst/>
          </a:prstGeom>
          <a:noFill/>
        </p:spPr>
        <p:txBody>
          <a:bodyPr wrap="square" rtlCol="0">
            <a:spAutoFit/>
          </a:bodyPr>
          <a:lstStyle/>
          <a:p>
            <a:r>
              <a:rPr lang="en-US" sz="600" b="1" dirty="0">
                <a:latin typeface="Courier New" panose="02070309020205020404" pitchFamily="49" charset="0"/>
                <a:cs typeface="Courier New" panose="02070309020205020404" pitchFamily="49" charset="0"/>
              </a:rPr>
              <a:t>a[1][3]</a:t>
            </a:r>
          </a:p>
        </p:txBody>
      </p:sp>
      <p:sp>
        <p:nvSpPr>
          <p:cNvPr id="88" name="TextBox 87">
            <a:extLst>
              <a:ext uri="{FF2B5EF4-FFF2-40B4-BE49-F238E27FC236}">
                <a16:creationId xmlns:a16="http://schemas.microsoft.com/office/drawing/2014/main" id="{C5FFC63D-0838-4FFA-A3CA-BF55366AA90A}"/>
              </a:ext>
            </a:extLst>
          </p:cNvPr>
          <p:cNvSpPr txBox="1"/>
          <p:nvPr/>
        </p:nvSpPr>
        <p:spPr>
          <a:xfrm rot="16200000">
            <a:off x="7209679"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a[1][4]</a:t>
            </a:r>
          </a:p>
        </p:txBody>
      </p:sp>
      <p:sp>
        <p:nvSpPr>
          <p:cNvPr id="90" name="Rectangle 89">
            <a:extLst>
              <a:ext uri="{FF2B5EF4-FFF2-40B4-BE49-F238E27FC236}">
                <a16:creationId xmlns:a16="http://schemas.microsoft.com/office/drawing/2014/main" id="{C2A1D7AD-EBAC-4936-81BC-1FB2CAB7C20C}"/>
              </a:ext>
            </a:extLst>
          </p:cNvPr>
          <p:cNvSpPr/>
          <p:nvPr/>
        </p:nvSpPr>
        <p:spPr>
          <a:xfrm>
            <a:off x="568127" y="2368712"/>
            <a:ext cx="72008" cy="80751"/>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1A73B5-04B5-41B5-8914-C456C7DCE629}"/>
              </a:ext>
            </a:extLst>
          </p:cNvPr>
          <p:cNvSpPr/>
          <p:nvPr/>
        </p:nvSpPr>
        <p:spPr>
          <a:xfrm>
            <a:off x="429444" y="2079898"/>
            <a:ext cx="72008" cy="8075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52E8C0-21E5-4FFB-A314-43F355618538}"/>
              </a:ext>
            </a:extLst>
          </p:cNvPr>
          <p:cNvSpPr txBox="1"/>
          <p:nvPr/>
        </p:nvSpPr>
        <p:spPr>
          <a:xfrm>
            <a:off x="2259751" y="6219579"/>
            <a:ext cx="4742726" cy="369332"/>
          </a:xfrm>
          <a:prstGeom prst="rect">
            <a:avLst/>
          </a:prstGeom>
          <a:noFill/>
        </p:spPr>
        <p:txBody>
          <a:bodyPr wrap="square" rtlCol="0" anchor="ctr">
            <a:spAutoFit/>
          </a:bodyPr>
          <a:lstStyle/>
          <a:p>
            <a:r>
              <a:rPr lang="ro-RO" b="1" dirty="0">
                <a:latin typeface="Garamond" panose="02020404030301010803" pitchFamily="18" charset="0"/>
              </a:rPr>
              <a:t>The memory storing the data is </a:t>
            </a:r>
            <a:r>
              <a:rPr lang="ro-RO" b="1" u="sng" dirty="0">
                <a:latin typeface="Garamond" panose="02020404030301010803" pitchFamily="18" charset="0"/>
              </a:rPr>
              <a:t>not</a:t>
            </a:r>
            <a:r>
              <a:rPr lang="ro-RO" b="1" dirty="0">
                <a:latin typeface="Garamond" panose="02020404030301010803" pitchFamily="18" charset="0"/>
              </a:rPr>
              <a:t> contigious </a:t>
            </a:r>
            <a:endParaRPr lang="en-US" b="1" dirty="0">
              <a:latin typeface="Garamond" panose="02020404030301010803" pitchFamily="18" charset="0"/>
            </a:endParaRPr>
          </a:p>
        </p:txBody>
      </p:sp>
      <p:sp>
        <p:nvSpPr>
          <p:cNvPr id="31" name="TextBox 30">
            <a:extLst>
              <a:ext uri="{FF2B5EF4-FFF2-40B4-BE49-F238E27FC236}">
                <a16:creationId xmlns:a16="http://schemas.microsoft.com/office/drawing/2014/main" id="{0BECD24D-7F0D-4B0E-BB98-C6F86D6AAF19}"/>
              </a:ext>
            </a:extLst>
          </p:cNvPr>
          <p:cNvSpPr txBox="1"/>
          <p:nvPr/>
        </p:nvSpPr>
        <p:spPr>
          <a:xfrm>
            <a:off x="5004048" y="2131270"/>
            <a:ext cx="3406702" cy="307777"/>
          </a:xfrm>
          <a:prstGeom prst="rect">
            <a:avLst/>
          </a:prstGeom>
          <a:noFill/>
        </p:spPr>
        <p:txBody>
          <a:bodyPr wrap="none" rtlCol="0">
            <a:spAutoFit/>
          </a:bodyPr>
          <a:lstStyle/>
          <a:p>
            <a:r>
              <a:rPr lang="ro-RO" sz="1400" dirty="0">
                <a:latin typeface="Courier New" panose="02070309020205020404" pitchFamily="49" charset="0"/>
                <a:cs typeface="Courier New" panose="02070309020205020404" pitchFamily="49" charset="0"/>
              </a:rPr>
              <a:t>char **a = create2DArray(...)</a:t>
            </a:r>
            <a:r>
              <a:rPr lang="en-US" sz="1400" dirty="0">
                <a:latin typeface="Courier New" panose="02070309020205020404" pitchFamily="49" charset="0"/>
                <a:cs typeface="Courier New" panose="02070309020205020404" pitchFamily="49" charset="0"/>
              </a:rPr>
              <a:t>;</a:t>
            </a:r>
          </a:p>
        </p:txBody>
      </p:sp>
      <p:sp>
        <p:nvSpPr>
          <p:cNvPr id="32" name="TextBox 31">
            <a:extLst>
              <a:ext uri="{FF2B5EF4-FFF2-40B4-BE49-F238E27FC236}">
                <a16:creationId xmlns:a16="http://schemas.microsoft.com/office/drawing/2014/main" id="{D9EF2E11-DDE9-4F7F-B75A-34C02595CD68}"/>
              </a:ext>
            </a:extLst>
          </p:cNvPr>
          <p:cNvSpPr txBox="1"/>
          <p:nvPr/>
        </p:nvSpPr>
        <p:spPr>
          <a:xfrm rot="16200000">
            <a:off x="1332215" y="4448428"/>
            <a:ext cx="269626"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221716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A6AB39B-A364-4A01-8E15-8986A6A5A35B}"/>
              </a:ext>
            </a:extLst>
          </p:cNvPr>
          <p:cNvPicPr>
            <a:picLocks noChangeAspect="1"/>
          </p:cNvPicPr>
          <p:nvPr/>
        </p:nvPicPr>
        <p:blipFill>
          <a:blip r:embed="rId2"/>
          <a:stretch>
            <a:fillRect/>
          </a:stretch>
        </p:blipFill>
        <p:spPr>
          <a:xfrm>
            <a:off x="365199" y="1876305"/>
            <a:ext cx="3981450" cy="1209675"/>
          </a:xfrm>
          <a:prstGeom prst="rect">
            <a:avLst/>
          </a:prstGeom>
        </p:spPr>
      </p:pic>
      <p:sp>
        <p:nvSpPr>
          <p:cNvPr id="4" name="TextBox 3">
            <a:extLst>
              <a:ext uri="{FF2B5EF4-FFF2-40B4-BE49-F238E27FC236}">
                <a16:creationId xmlns:a16="http://schemas.microsoft.com/office/drawing/2014/main" id="{505EB25C-0506-4AA3-872F-3D4B70057C8C}"/>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sp>
        <p:nvSpPr>
          <p:cNvPr id="30" name="Rectangle 29">
            <a:extLst>
              <a:ext uri="{FF2B5EF4-FFF2-40B4-BE49-F238E27FC236}">
                <a16:creationId xmlns:a16="http://schemas.microsoft.com/office/drawing/2014/main" id="{3AB675FA-ED52-4213-8F0F-18374AB0F587}"/>
              </a:ext>
            </a:extLst>
          </p:cNvPr>
          <p:cNvSpPr/>
          <p:nvPr/>
        </p:nvSpPr>
        <p:spPr>
          <a:xfrm>
            <a:off x="426405" y="2213954"/>
            <a:ext cx="72008" cy="80751"/>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BE5B32-BA05-4D3C-ABF7-F54E3A5DF081}"/>
              </a:ext>
            </a:extLst>
          </p:cNvPr>
          <p:cNvSpPr/>
          <p:nvPr/>
        </p:nvSpPr>
        <p:spPr>
          <a:xfrm>
            <a:off x="390401" y="2060848"/>
            <a:ext cx="72008" cy="8075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5B928B7-FCAB-4DF8-92EA-8BC39AA9BE6F}"/>
              </a:ext>
            </a:extLst>
          </p:cNvPr>
          <p:cNvSpPr/>
          <p:nvPr/>
        </p:nvSpPr>
        <p:spPr>
          <a:xfrm>
            <a:off x="573460" y="2507754"/>
            <a:ext cx="72008" cy="80751"/>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able 7">
            <a:extLst>
              <a:ext uri="{FF2B5EF4-FFF2-40B4-BE49-F238E27FC236}">
                <a16:creationId xmlns:a16="http://schemas.microsoft.com/office/drawing/2014/main" id="{50BB9D42-BDBD-4142-A0F6-844DD93F7F1B}"/>
              </a:ext>
            </a:extLst>
          </p:cNvPr>
          <p:cNvGraphicFramePr>
            <a:graphicFrameLocks noGrp="1"/>
          </p:cNvGraphicFramePr>
          <p:nvPr>
            <p:extLst>
              <p:ext uri="{D42A27DB-BD31-4B8C-83A1-F6EECF244321}">
                <p14:modId xmlns:p14="http://schemas.microsoft.com/office/powerpoint/2010/main" val="3736675480"/>
              </p:ext>
            </p:extLst>
          </p:nvPr>
        </p:nvGraphicFramePr>
        <p:xfrm>
          <a:off x="120166" y="4653136"/>
          <a:ext cx="8903668" cy="370840"/>
        </p:xfrm>
        <a:graphic>
          <a:graphicData uri="http://schemas.openxmlformats.org/drawingml/2006/table">
            <a:tbl>
              <a:tblPr firstRow="1" bandRow="1">
                <a:tableStyleId>{5C22544A-7EE6-4342-B048-85BDC9FD1C3A}</a:tableStyleId>
              </a:tblPr>
              <a:tblGrid>
                <a:gridCol w="390374">
                  <a:extLst>
                    <a:ext uri="{9D8B030D-6E8A-4147-A177-3AD203B41FA5}">
                      <a16:colId xmlns:a16="http://schemas.microsoft.com/office/drawing/2014/main" val="1636791119"/>
                    </a:ext>
                  </a:extLst>
                </a:gridCol>
                <a:gridCol w="208280">
                  <a:extLst>
                    <a:ext uri="{9D8B030D-6E8A-4147-A177-3AD203B41FA5}">
                      <a16:colId xmlns:a16="http://schemas.microsoft.com/office/drawing/2014/main" val="1408208414"/>
                    </a:ext>
                  </a:extLst>
                </a:gridCol>
                <a:gridCol w="208280">
                  <a:extLst>
                    <a:ext uri="{9D8B030D-6E8A-4147-A177-3AD203B41FA5}">
                      <a16:colId xmlns:a16="http://schemas.microsoft.com/office/drawing/2014/main" val="1816969158"/>
                    </a:ext>
                  </a:extLst>
                </a:gridCol>
                <a:gridCol w="208280">
                  <a:extLst>
                    <a:ext uri="{9D8B030D-6E8A-4147-A177-3AD203B41FA5}">
                      <a16:colId xmlns:a16="http://schemas.microsoft.com/office/drawing/2014/main" val="936706874"/>
                    </a:ext>
                  </a:extLst>
                </a:gridCol>
                <a:gridCol w="208280">
                  <a:extLst>
                    <a:ext uri="{9D8B030D-6E8A-4147-A177-3AD203B41FA5}">
                      <a16:colId xmlns:a16="http://schemas.microsoft.com/office/drawing/2014/main" val="851995424"/>
                    </a:ext>
                  </a:extLst>
                </a:gridCol>
                <a:gridCol w="208280">
                  <a:extLst>
                    <a:ext uri="{9D8B030D-6E8A-4147-A177-3AD203B41FA5}">
                      <a16:colId xmlns:a16="http://schemas.microsoft.com/office/drawing/2014/main" val="1845084625"/>
                    </a:ext>
                  </a:extLst>
                </a:gridCol>
                <a:gridCol w="208280">
                  <a:extLst>
                    <a:ext uri="{9D8B030D-6E8A-4147-A177-3AD203B41FA5}">
                      <a16:colId xmlns:a16="http://schemas.microsoft.com/office/drawing/2014/main" val="3999155234"/>
                    </a:ext>
                  </a:extLst>
                </a:gridCol>
                <a:gridCol w="208280">
                  <a:extLst>
                    <a:ext uri="{9D8B030D-6E8A-4147-A177-3AD203B41FA5}">
                      <a16:colId xmlns:a16="http://schemas.microsoft.com/office/drawing/2014/main" val="2544445313"/>
                    </a:ext>
                  </a:extLst>
                </a:gridCol>
                <a:gridCol w="208280">
                  <a:extLst>
                    <a:ext uri="{9D8B030D-6E8A-4147-A177-3AD203B41FA5}">
                      <a16:colId xmlns:a16="http://schemas.microsoft.com/office/drawing/2014/main" val="4278897066"/>
                    </a:ext>
                  </a:extLst>
                </a:gridCol>
                <a:gridCol w="208280">
                  <a:extLst>
                    <a:ext uri="{9D8B030D-6E8A-4147-A177-3AD203B41FA5}">
                      <a16:colId xmlns:a16="http://schemas.microsoft.com/office/drawing/2014/main" val="2554993144"/>
                    </a:ext>
                  </a:extLst>
                </a:gridCol>
                <a:gridCol w="208280">
                  <a:extLst>
                    <a:ext uri="{9D8B030D-6E8A-4147-A177-3AD203B41FA5}">
                      <a16:colId xmlns:a16="http://schemas.microsoft.com/office/drawing/2014/main" val="2991139857"/>
                    </a:ext>
                  </a:extLst>
                </a:gridCol>
                <a:gridCol w="208280">
                  <a:extLst>
                    <a:ext uri="{9D8B030D-6E8A-4147-A177-3AD203B41FA5}">
                      <a16:colId xmlns:a16="http://schemas.microsoft.com/office/drawing/2014/main" val="174519306"/>
                    </a:ext>
                  </a:extLst>
                </a:gridCol>
                <a:gridCol w="208280">
                  <a:extLst>
                    <a:ext uri="{9D8B030D-6E8A-4147-A177-3AD203B41FA5}">
                      <a16:colId xmlns:a16="http://schemas.microsoft.com/office/drawing/2014/main" val="3699731069"/>
                    </a:ext>
                  </a:extLst>
                </a:gridCol>
                <a:gridCol w="208280">
                  <a:extLst>
                    <a:ext uri="{9D8B030D-6E8A-4147-A177-3AD203B41FA5}">
                      <a16:colId xmlns:a16="http://schemas.microsoft.com/office/drawing/2014/main" val="3073845364"/>
                    </a:ext>
                  </a:extLst>
                </a:gridCol>
                <a:gridCol w="208280">
                  <a:extLst>
                    <a:ext uri="{9D8B030D-6E8A-4147-A177-3AD203B41FA5}">
                      <a16:colId xmlns:a16="http://schemas.microsoft.com/office/drawing/2014/main" val="2458748064"/>
                    </a:ext>
                  </a:extLst>
                </a:gridCol>
                <a:gridCol w="208280">
                  <a:extLst>
                    <a:ext uri="{9D8B030D-6E8A-4147-A177-3AD203B41FA5}">
                      <a16:colId xmlns:a16="http://schemas.microsoft.com/office/drawing/2014/main" val="3620154502"/>
                    </a:ext>
                  </a:extLst>
                </a:gridCol>
                <a:gridCol w="208280">
                  <a:extLst>
                    <a:ext uri="{9D8B030D-6E8A-4147-A177-3AD203B41FA5}">
                      <a16:colId xmlns:a16="http://schemas.microsoft.com/office/drawing/2014/main" val="2105361714"/>
                    </a:ext>
                  </a:extLst>
                </a:gridCol>
                <a:gridCol w="208280">
                  <a:extLst>
                    <a:ext uri="{9D8B030D-6E8A-4147-A177-3AD203B41FA5}">
                      <a16:colId xmlns:a16="http://schemas.microsoft.com/office/drawing/2014/main" val="1401083497"/>
                    </a:ext>
                  </a:extLst>
                </a:gridCol>
                <a:gridCol w="208280">
                  <a:extLst>
                    <a:ext uri="{9D8B030D-6E8A-4147-A177-3AD203B41FA5}">
                      <a16:colId xmlns:a16="http://schemas.microsoft.com/office/drawing/2014/main" val="1645267704"/>
                    </a:ext>
                  </a:extLst>
                </a:gridCol>
                <a:gridCol w="208280">
                  <a:extLst>
                    <a:ext uri="{9D8B030D-6E8A-4147-A177-3AD203B41FA5}">
                      <a16:colId xmlns:a16="http://schemas.microsoft.com/office/drawing/2014/main" val="1004404177"/>
                    </a:ext>
                  </a:extLst>
                </a:gridCol>
                <a:gridCol w="208280">
                  <a:extLst>
                    <a:ext uri="{9D8B030D-6E8A-4147-A177-3AD203B41FA5}">
                      <a16:colId xmlns:a16="http://schemas.microsoft.com/office/drawing/2014/main" val="22386082"/>
                    </a:ext>
                  </a:extLst>
                </a:gridCol>
                <a:gridCol w="208280">
                  <a:extLst>
                    <a:ext uri="{9D8B030D-6E8A-4147-A177-3AD203B41FA5}">
                      <a16:colId xmlns:a16="http://schemas.microsoft.com/office/drawing/2014/main" val="3657167979"/>
                    </a:ext>
                  </a:extLst>
                </a:gridCol>
                <a:gridCol w="208280">
                  <a:extLst>
                    <a:ext uri="{9D8B030D-6E8A-4147-A177-3AD203B41FA5}">
                      <a16:colId xmlns:a16="http://schemas.microsoft.com/office/drawing/2014/main" val="3120657586"/>
                    </a:ext>
                  </a:extLst>
                </a:gridCol>
                <a:gridCol w="624840">
                  <a:extLst>
                    <a:ext uri="{9D8B030D-6E8A-4147-A177-3AD203B41FA5}">
                      <a16:colId xmlns:a16="http://schemas.microsoft.com/office/drawing/2014/main" val="4113364346"/>
                    </a:ext>
                  </a:extLst>
                </a:gridCol>
                <a:gridCol w="208280">
                  <a:extLst>
                    <a:ext uri="{9D8B030D-6E8A-4147-A177-3AD203B41FA5}">
                      <a16:colId xmlns:a16="http://schemas.microsoft.com/office/drawing/2014/main" val="3739729990"/>
                    </a:ext>
                  </a:extLst>
                </a:gridCol>
                <a:gridCol w="208280">
                  <a:extLst>
                    <a:ext uri="{9D8B030D-6E8A-4147-A177-3AD203B41FA5}">
                      <a16:colId xmlns:a16="http://schemas.microsoft.com/office/drawing/2014/main" val="907524223"/>
                    </a:ext>
                  </a:extLst>
                </a:gridCol>
                <a:gridCol w="208280">
                  <a:extLst>
                    <a:ext uri="{9D8B030D-6E8A-4147-A177-3AD203B41FA5}">
                      <a16:colId xmlns:a16="http://schemas.microsoft.com/office/drawing/2014/main" val="735206386"/>
                    </a:ext>
                  </a:extLst>
                </a:gridCol>
                <a:gridCol w="208280">
                  <a:extLst>
                    <a:ext uri="{9D8B030D-6E8A-4147-A177-3AD203B41FA5}">
                      <a16:colId xmlns:a16="http://schemas.microsoft.com/office/drawing/2014/main" val="676025570"/>
                    </a:ext>
                  </a:extLst>
                </a:gridCol>
                <a:gridCol w="208280">
                  <a:extLst>
                    <a:ext uri="{9D8B030D-6E8A-4147-A177-3AD203B41FA5}">
                      <a16:colId xmlns:a16="http://schemas.microsoft.com/office/drawing/2014/main" val="3109434319"/>
                    </a:ext>
                  </a:extLst>
                </a:gridCol>
                <a:gridCol w="208280">
                  <a:extLst>
                    <a:ext uri="{9D8B030D-6E8A-4147-A177-3AD203B41FA5}">
                      <a16:colId xmlns:a16="http://schemas.microsoft.com/office/drawing/2014/main" val="1621832444"/>
                    </a:ext>
                  </a:extLst>
                </a:gridCol>
                <a:gridCol w="208280">
                  <a:extLst>
                    <a:ext uri="{9D8B030D-6E8A-4147-A177-3AD203B41FA5}">
                      <a16:colId xmlns:a16="http://schemas.microsoft.com/office/drawing/2014/main" val="2647402524"/>
                    </a:ext>
                  </a:extLst>
                </a:gridCol>
                <a:gridCol w="208280">
                  <a:extLst>
                    <a:ext uri="{9D8B030D-6E8A-4147-A177-3AD203B41FA5}">
                      <a16:colId xmlns:a16="http://schemas.microsoft.com/office/drawing/2014/main" val="3234760105"/>
                    </a:ext>
                  </a:extLst>
                </a:gridCol>
                <a:gridCol w="208280">
                  <a:extLst>
                    <a:ext uri="{9D8B030D-6E8A-4147-A177-3AD203B41FA5}">
                      <a16:colId xmlns:a16="http://schemas.microsoft.com/office/drawing/2014/main" val="2967957259"/>
                    </a:ext>
                  </a:extLst>
                </a:gridCol>
                <a:gridCol w="208280">
                  <a:extLst>
                    <a:ext uri="{9D8B030D-6E8A-4147-A177-3AD203B41FA5}">
                      <a16:colId xmlns:a16="http://schemas.microsoft.com/office/drawing/2014/main" val="2805816769"/>
                    </a:ext>
                  </a:extLst>
                </a:gridCol>
                <a:gridCol w="208280">
                  <a:extLst>
                    <a:ext uri="{9D8B030D-6E8A-4147-A177-3AD203B41FA5}">
                      <a16:colId xmlns:a16="http://schemas.microsoft.com/office/drawing/2014/main" val="4291388543"/>
                    </a:ext>
                  </a:extLst>
                </a:gridCol>
                <a:gridCol w="208280">
                  <a:extLst>
                    <a:ext uri="{9D8B030D-6E8A-4147-A177-3AD203B41FA5}">
                      <a16:colId xmlns:a16="http://schemas.microsoft.com/office/drawing/2014/main" val="2376630763"/>
                    </a:ext>
                  </a:extLst>
                </a:gridCol>
                <a:gridCol w="208280">
                  <a:extLst>
                    <a:ext uri="{9D8B030D-6E8A-4147-A177-3AD203B41FA5}">
                      <a16:colId xmlns:a16="http://schemas.microsoft.com/office/drawing/2014/main" val="1150249690"/>
                    </a:ext>
                  </a:extLst>
                </a:gridCol>
                <a:gridCol w="208280">
                  <a:extLst>
                    <a:ext uri="{9D8B030D-6E8A-4147-A177-3AD203B41FA5}">
                      <a16:colId xmlns:a16="http://schemas.microsoft.com/office/drawing/2014/main" val="4191331210"/>
                    </a:ext>
                  </a:extLst>
                </a:gridCol>
                <a:gridCol w="390374">
                  <a:extLst>
                    <a:ext uri="{9D8B030D-6E8A-4147-A177-3AD203B41FA5}">
                      <a16:colId xmlns:a16="http://schemas.microsoft.com/office/drawing/2014/main" val="2836503624"/>
                    </a:ext>
                  </a:extLst>
                </a:gridCol>
              </a:tblGrid>
              <a:tr h="370840">
                <a:tc>
                  <a:txBody>
                    <a:bodyPr/>
                    <a:lstStyle/>
                    <a:p>
                      <a:r>
                        <a:rPr lang="en-US" sz="1400" dirty="0"/>
                        <a:t>…</a:t>
                      </a:r>
                    </a:p>
                  </a:txBody>
                  <a:tcPr/>
                </a:tc>
                <a:tc>
                  <a:txBody>
                    <a:bodyPr/>
                    <a:lstStyle/>
                    <a:p>
                      <a:endParaRPr lang="en-US" dirty="0"/>
                    </a:p>
                  </a:txBody>
                  <a:tcPr/>
                </a:tc>
                <a:tc>
                  <a:txBody>
                    <a:bodyPr/>
                    <a:lstStyle/>
                    <a:p>
                      <a:endParaRPr lang="en-US"/>
                    </a:p>
                  </a:txBody>
                  <a:tcPr/>
                </a:tc>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pPr algn="ctr"/>
                      <a:r>
                        <a:rPr lang="ro-RO" dirty="0"/>
                        <a:t>...</a:t>
                      </a:r>
                      <a:endParaRPr lang="en-US" dirty="0"/>
                    </a:p>
                  </a:txBody>
                  <a:tcPr/>
                </a:tc>
                <a:tc>
                  <a:txBody>
                    <a:bodyPr/>
                    <a:lstStyle/>
                    <a:p>
                      <a:endParaRPr lang="en-US" dirty="0"/>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chemeClr val="accent1"/>
                    </a:solidFill>
                  </a:tcPr>
                </a:tc>
                <a:tc>
                  <a:txBody>
                    <a:bodyPr/>
                    <a:lstStyle/>
                    <a:p>
                      <a:endParaRPr lang="en-US" dirty="0"/>
                    </a:p>
                  </a:txBody>
                  <a:tcPr/>
                </a:tc>
                <a:tc>
                  <a:txBody>
                    <a:bodyPr/>
                    <a:lstStyle/>
                    <a:p>
                      <a:endParaRPr lang="en-US" dirty="0"/>
                    </a:p>
                  </a:txBody>
                  <a:tcPr/>
                </a:tc>
                <a:tc>
                  <a:txBody>
                    <a:bodyPr/>
                    <a:lstStyle/>
                    <a:p>
                      <a:r>
                        <a:rPr lang="en-US" sz="1400" dirty="0"/>
                        <a:t>…</a:t>
                      </a:r>
                    </a:p>
                  </a:txBody>
                  <a:tcPr/>
                </a:tc>
                <a:extLst>
                  <a:ext uri="{0D108BD9-81ED-4DB2-BD59-A6C34878D82A}">
                    <a16:rowId xmlns:a16="http://schemas.microsoft.com/office/drawing/2014/main" val="2388251292"/>
                  </a:ext>
                </a:extLst>
              </a:tr>
            </a:tbl>
          </a:graphicData>
        </a:graphic>
      </p:graphicFrame>
      <p:sp>
        <p:nvSpPr>
          <p:cNvPr id="52" name="Freeform: Shape 51">
            <a:extLst>
              <a:ext uri="{FF2B5EF4-FFF2-40B4-BE49-F238E27FC236}">
                <a16:creationId xmlns:a16="http://schemas.microsoft.com/office/drawing/2014/main" id="{BDA0956B-BDE2-42C4-B88D-B0860B7BF93C}"/>
              </a:ext>
            </a:extLst>
          </p:cNvPr>
          <p:cNvSpPr/>
          <p:nvPr/>
        </p:nvSpPr>
        <p:spPr>
          <a:xfrm>
            <a:off x="1228725" y="4829175"/>
            <a:ext cx="6090519" cy="593826"/>
          </a:xfrm>
          <a:custGeom>
            <a:avLst/>
            <a:gdLst>
              <a:gd name="connsiteX0" fmla="*/ 6067425 w 6090519"/>
              <a:gd name="connsiteY0" fmla="*/ 0 h 593826"/>
              <a:gd name="connsiteX1" fmla="*/ 6057900 w 6090519"/>
              <a:gd name="connsiteY1" fmla="*/ 457200 h 593826"/>
              <a:gd name="connsiteX2" fmla="*/ 5753100 w 6090519"/>
              <a:gd name="connsiteY2" fmla="*/ 533400 h 593826"/>
              <a:gd name="connsiteX3" fmla="*/ 4800600 w 6090519"/>
              <a:gd name="connsiteY3" fmla="*/ 552450 h 593826"/>
              <a:gd name="connsiteX4" fmla="*/ 1133475 w 6090519"/>
              <a:gd name="connsiteY4" fmla="*/ 571500 h 593826"/>
              <a:gd name="connsiteX5" fmla="*/ 0 w 6090519"/>
              <a:gd name="connsiteY5" fmla="*/ 209550 h 59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0519" h="593826">
                <a:moveTo>
                  <a:pt x="6067425" y="0"/>
                </a:moveTo>
                <a:cubicBezTo>
                  <a:pt x="6088856" y="184150"/>
                  <a:pt x="6110287" y="368300"/>
                  <a:pt x="6057900" y="457200"/>
                </a:cubicBezTo>
                <a:cubicBezTo>
                  <a:pt x="6005513" y="546100"/>
                  <a:pt x="5962650" y="517525"/>
                  <a:pt x="5753100" y="533400"/>
                </a:cubicBezTo>
                <a:cubicBezTo>
                  <a:pt x="5543550" y="549275"/>
                  <a:pt x="4800600" y="552450"/>
                  <a:pt x="4800600" y="552450"/>
                </a:cubicBezTo>
                <a:cubicBezTo>
                  <a:pt x="4030663" y="558800"/>
                  <a:pt x="1933575" y="628650"/>
                  <a:pt x="1133475" y="571500"/>
                </a:cubicBezTo>
                <a:cubicBezTo>
                  <a:pt x="333375" y="514350"/>
                  <a:pt x="101600" y="455612"/>
                  <a:pt x="0" y="20955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 name="Freeform: Shape 52">
            <a:extLst>
              <a:ext uri="{FF2B5EF4-FFF2-40B4-BE49-F238E27FC236}">
                <a16:creationId xmlns:a16="http://schemas.microsoft.com/office/drawing/2014/main" id="{020EF938-CD7B-40DC-85D9-71BC5F7B11F3}"/>
              </a:ext>
            </a:extLst>
          </p:cNvPr>
          <p:cNvSpPr/>
          <p:nvPr/>
        </p:nvSpPr>
        <p:spPr>
          <a:xfrm>
            <a:off x="2039907" y="4279195"/>
            <a:ext cx="5491096" cy="569030"/>
          </a:xfrm>
          <a:custGeom>
            <a:avLst/>
            <a:gdLst>
              <a:gd name="connsiteX0" fmla="*/ 5456268 w 5491096"/>
              <a:gd name="connsiteY0" fmla="*/ 569030 h 569030"/>
              <a:gd name="connsiteX1" fmla="*/ 5456268 w 5491096"/>
              <a:gd name="connsiteY1" fmla="*/ 102305 h 569030"/>
              <a:gd name="connsiteX2" fmla="*/ 5094318 w 5491096"/>
              <a:gd name="connsiteY2" fmla="*/ 26105 h 569030"/>
              <a:gd name="connsiteX3" fmla="*/ 3636993 w 5491096"/>
              <a:gd name="connsiteY3" fmla="*/ 26105 h 569030"/>
              <a:gd name="connsiteX4" fmla="*/ 512793 w 5491096"/>
              <a:gd name="connsiteY4" fmla="*/ 26105 h 569030"/>
              <a:gd name="connsiteX5" fmla="*/ 46068 w 5491096"/>
              <a:gd name="connsiteY5" fmla="*/ 378530 h 56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96" h="569030">
                <a:moveTo>
                  <a:pt x="5456268" y="569030"/>
                </a:moveTo>
                <a:cubicBezTo>
                  <a:pt x="5486430" y="380911"/>
                  <a:pt x="5516593" y="192793"/>
                  <a:pt x="5456268" y="102305"/>
                </a:cubicBezTo>
                <a:cubicBezTo>
                  <a:pt x="5395943" y="11817"/>
                  <a:pt x="5397530" y="38805"/>
                  <a:pt x="5094318" y="26105"/>
                </a:cubicBezTo>
                <a:cubicBezTo>
                  <a:pt x="4791106" y="13405"/>
                  <a:pt x="3636993" y="26105"/>
                  <a:pt x="3636993" y="26105"/>
                </a:cubicBezTo>
                <a:cubicBezTo>
                  <a:pt x="2873406" y="26105"/>
                  <a:pt x="1111280" y="-32632"/>
                  <a:pt x="512793" y="26105"/>
                </a:cubicBezTo>
                <a:cubicBezTo>
                  <a:pt x="-85694" y="84842"/>
                  <a:pt x="-30132" y="153105"/>
                  <a:pt x="46068" y="37853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283F4B-7A23-4D5E-9911-A5F1767CEBD9}"/>
              </a:ext>
            </a:extLst>
          </p:cNvPr>
          <p:cNvSpPr/>
          <p:nvPr/>
        </p:nvSpPr>
        <p:spPr>
          <a:xfrm>
            <a:off x="2914650" y="4819650"/>
            <a:ext cx="4826586" cy="873309"/>
          </a:xfrm>
          <a:custGeom>
            <a:avLst/>
            <a:gdLst>
              <a:gd name="connsiteX0" fmla="*/ 4781550 w 4826586"/>
              <a:gd name="connsiteY0" fmla="*/ 0 h 873309"/>
              <a:gd name="connsiteX1" fmla="*/ 4791075 w 4826586"/>
              <a:gd name="connsiteY1" fmla="*/ 523875 h 873309"/>
              <a:gd name="connsiteX2" fmla="*/ 4391025 w 4826586"/>
              <a:gd name="connsiteY2" fmla="*/ 742950 h 873309"/>
              <a:gd name="connsiteX3" fmla="*/ 3086100 w 4826586"/>
              <a:gd name="connsiteY3" fmla="*/ 790575 h 873309"/>
              <a:gd name="connsiteX4" fmla="*/ 857250 w 4826586"/>
              <a:gd name="connsiteY4" fmla="*/ 838200 h 873309"/>
              <a:gd name="connsiteX5" fmla="*/ 0 w 4826586"/>
              <a:gd name="connsiteY5" fmla="*/ 219075 h 87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6586" h="873309">
                <a:moveTo>
                  <a:pt x="4781550" y="0"/>
                </a:moveTo>
                <a:cubicBezTo>
                  <a:pt x="4818856" y="200025"/>
                  <a:pt x="4856162" y="400050"/>
                  <a:pt x="4791075" y="523875"/>
                </a:cubicBezTo>
                <a:cubicBezTo>
                  <a:pt x="4725988" y="647700"/>
                  <a:pt x="4675187" y="698500"/>
                  <a:pt x="4391025" y="742950"/>
                </a:cubicBezTo>
                <a:cubicBezTo>
                  <a:pt x="4106863" y="787400"/>
                  <a:pt x="3086100" y="790575"/>
                  <a:pt x="3086100" y="790575"/>
                </a:cubicBezTo>
                <a:cubicBezTo>
                  <a:pt x="2497138" y="806450"/>
                  <a:pt x="1371600" y="933450"/>
                  <a:pt x="857250" y="838200"/>
                </a:cubicBezTo>
                <a:cubicBezTo>
                  <a:pt x="342900" y="742950"/>
                  <a:pt x="100012" y="458787"/>
                  <a:pt x="0" y="21907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Shape 54">
            <a:extLst>
              <a:ext uri="{FF2B5EF4-FFF2-40B4-BE49-F238E27FC236}">
                <a16:creationId xmlns:a16="http://schemas.microsoft.com/office/drawing/2014/main" id="{AFA9FEB3-71FD-46FC-8DC4-DDE85D60EF0C}"/>
              </a:ext>
            </a:extLst>
          </p:cNvPr>
          <p:cNvSpPr/>
          <p:nvPr/>
        </p:nvSpPr>
        <p:spPr>
          <a:xfrm>
            <a:off x="3714707" y="4118728"/>
            <a:ext cx="4224595" cy="729497"/>
          </a:xfrm>
          <a:custGeom>
            <a:avLst/>
            <a:gdLst>
              <a:gd name="connsiteX0" fmla="*/ 4181518 w 4224595"/>
              <a:gd name="connsiteY0" fmla="*/ 729497 h 729497"/>
              <a:gd name="connsiteX1" fmla="*/ 4181518 w 4224595"/>
              <a:gd name="connsiteY1" fmla="*/ 310397 h 729497"/>
              <a:gd name="connsiteX2" fmla="*/ 3733843 w 4224595"/>
              <a:gd name="connsiteY2" fmla="*/ 24647 h 729497"/>
              <a:gd name="connsiteX3" fmla="*/ 2914693 w 4224595"/>
              <a:gd name="connsiteY3" fmla="*/ 15122 h 729497"/>
              <a:gd name="connsiteX4" fmla="*/ 1543093 w 4224595"/>
              <a:gd name="connsiteY4" fmla="*/ 24647 h 729497"/>
              <a:gd name="connsiteX5" fmla="*/ 542968 w 4224595"/>
              <a:gd name="connsiteY5" fmla="*/ 15122 h 729497"/>
              <a:gd name="connsiteX6" fmla="*/ 57193 w 4224595"/>
              <a:gd name="connsiteY6" fmla="*/ 205622 h 729497"/>
              <a:gd name="connsiteX7" fmla="*/ 9568 w 4224595"/>
              <a:gd name="connsiteY7" fmla="*/ 538997 h 7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4595" h="729497">
                <a:moveTo>
                  <a:pt x="4181518" y="729497"/>
                </a:moveTo>
                <a:cubicBezTo>
                  <a:pt x="4218824" y="578684"/>
                  <a:pt x="4256130" y="427872"/>
                  <a:pt x="4181518" y="310397"/>
                </a:cubicBezTo>
                <a:cubicBezTo>
                  <a:pt x="4106906" y="192922"/>
                  <a:pt x="3944980" y="73859"/>
                  <a:pt x="3733843" y="24647"/>
                </a:cubicBezTo>
                <a:cubicBezTo>
                  <a:pt x="3522705" y="-24566"/>
                  <a:pt x="2914693" y="15122"/>
                  <a:pt x="2914693" y="15122"/>
                </a:cubicBezTo>
                <a:lnTo>
                  <a:pt x="1543093" y="24647"/>
                </a:lnTo>
                <a:cubicBezTo>
                  <a:pt x="1147806" y="24647"/>
                  <a:pt x="790618" y="-15041"/>
                  <a:pt x="542968" y="15122"/>
                </a:cubicBezTo>
                <a:cubicBezTo>
                  <a:pt x="295318" y="45284"/>
                  <a:pt x="146093" y="118309"/>
                  <a:pt x="57193" y="205622"/>
                </a:cubicBezTo>
                <a:cubicBezTo>
                  <a:pt x="-31707" y="292934"/>
                  <a:pt x="9568" y="427872"/>
                  <a:pt x="9568" y="538997"/>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024EE8D3-F84A-43F0-8DBE-AF562557BCE5}"/>
              </a:ext>
            </a:extLst>
          </p:cNvPr>
          <p:cNvSpPr txBox="1"/>
          <p:nvPr/>
        </p:nvSpPr>
        <p:spPr>
          <a:xfrm rot="16200000">
            <a:off x="966474" y="4322810"/>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a[0]</a:t>
            </a:r>
          </a:p>
        </p:txBody>
      </p:sp>
      <p:sp>
        <p:nvSpPr>
          <p:cNvPr id="57" name="TextBox 56">
            <a:extLst>
              <a:ext uri="{FF2B5EF4-FFF2-40B4-BE49-F238E27FC236}">
                <a16:creationId xmlns:a16="http://schemas.microsoft.com/office/drawing/2014/main" id="{1E89EFD8-E8DA-4BBE-AB60-E6F171BF1707}"/>
              </a:ext>
            </a:extLst>
          </p:cNvPr>
          <p:cNvSpPr txBox="1"/>
          <p:nvPr/>
        </p:nvSpPr>
        <p:spPr>
          <a:xfrm rot="16200000">
            <a:off x="1809437" y="5052167"/>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r>
              <a:rPr lang="ro-RO" sz="1100" b="1" dirty="0">
                <a:latin typeface="Courier New" panose="02070309020205020404" pitchFamily="49" charset="0"/>
                <a:cs typeface="Courier New" panose="02070309020205020404" pitchFamily="49" charset="0"/>
              </a:rPr>
              <a:t>1</a:t>
            </a:r>
            <a:r>
              <a:rPr lang="en-US" sz="1100" b="1" dirty="0">
                <a:latin typeface="Courier New" panose="02070309020205020404" pitchFamily="49" charset="0"/>
                <a:cs typeface="Courier New" panose="02070309020205020404" pitchFamily="49" charset="0"/>
              </a:rPr>
              <a:t>]</a:t>
            </a:r>
          </a:p>
        </p:txBody>
      </p:sp>
      <p:sp>
        <p:nvSpPr>
          <p:cNvPr id="58" name="TextBox 57">
            <a:extLst>
              <a:ext uri="{FF2B5EF4-FFF2-40B4-BE49-F238E27FC236}">
                <a16:creationId xmlns:a16="http://schemas.microsoft.com/office/drawing/2014/main" id="{0AA54321-FF10-4EFA-9293-5970D83F6FF0}"/>
              </a:ext>
            </a:extLst>
          </p:cNvPr>
          <p:cNvSpPr txBox="1"/>
          <p:nvPr/>
        </p:nvSpPr>
        <p:spPr>
          <a:xfrm rot="16200000">
            <a:off x="2670565" y="4322810"/>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r>
              <a:rPr lang="ro-RO" sz="1100" b="1" dirty="0">
                <a:latin typeface="Courier New" panose="02070309020205020404" pitchFamily="49" charset="0"/>
                <a:cs typeface="Courier New" panose="02070309020205020404" pitchFamily="49" charset="0"/>
              </a:rPr>
              <a:t>2</a:t>
            </a:r>
            <a:r>
              <a:rPr lang="en-US" sz="1100" b="1" dirty="0">
                <a:latin typeface="Courier New" panose="02070309020205020404" pitchFamily="49" charset="0"/>
                <a:cs typeface="Courier New" panose="02070309020205020404" pitchFamily="49" charset="0"/>
              </a:rPr>
              <a:t>]</a:t>
            </a:r>
          </a:p>
        </p:txBody>
      </p:sp>
      <p:sp>
        <p:nvSpPr>
          <p:cNvPr id="59" name="TextBox 58">
            <a:extLst>
              <a:ext uri="{FF2B5EF4-FFF2-40B4-BE49-F238E27FC236}">
                <a16:creationId xmlns:a16="http://schemas.microsoft.com/office/drawing/2014/main" id="{9B8B5D9C-21E8-46C4-9D47-BFF64AC4DF53}"/>
              </a:ext>
            </a:extLst>
          </p:cNvPr>
          <p:cNvSpPr txBox="1"/>
          <p:nvPr/>
        </p:nvSpPr>
        <p:spPr>
          <a:xfrm rot="16200000">
            <a:off x="3476314" y="5054879"/>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r>
              <a:rPr lang="ro-RO" sz="1100" b="1" dirty="0">
                <a:latin typeface="Courier New" panose="02070309020205020404" pitchFamily="49" charset="0"/>
                <a:cs typeface="Courier New" panose="02070309020205020404" pitchFamily="49" charset="0"/>
              </a:rPr>
              <a:t>3</a:t>
            </a:r>
            <a:r>
              <a:rPr lang="en-US" sz="1100" b="1" dirty="0">
                <a:latin typeface="Courier New" panose="02070309020205020404" pitchFamily="49" charset="0"/>
                <a:cs typeface="Courier New" panose="02070309020205020404" pitchFamily="49" charset="0"/>
              </a:rPr>
              <a:t>]</a:t>
            </a:r>
          </a:p>
        </p:txBody>
      </p:sp>
      <p:sp>
        <p:nvSpPr>
          <p:cNvPr id="60" name="TextBox 59">
            <a:extLst>
              <a:ext uri="{FF2B5EF4-FFF2-40B4-BE49-F238E27FC236}">
                <a16:creationId xmlns:a16="http://schemas.microsoft.com/office/drawing/2014/main" id="{537BB7E1-83E2-445A-9255-F85345F0A1D2}"/>
              </a:ext>
            </a:extLst>
          </p:cNvPr>
          <p:cNvSpPr txBox="1"/>
          <p:nvPr/>
        </p:nvSpPr>
        <p:spPr>
          <a:xfrm rot="16200000">
            <a:off x="981370"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a[0][0]</a:t>
            </a:r>
          </a:p>
        </p:txBody>
      </p:sp>
      <p:sp>
        <p:nvSpPr>
          <p:cNvPr id="62" name="TextBox 61">
            <a:extLst>
              <a:ext uri="{FF2B5EF4-FFF2-40B4-BE49-F238E27FC236}">
                <a16:creationId xmlns:a16="http://schemas.microsoft.com/office/drawing/2014/main" id="{9F9D3280-9A53-4FFC-8A12-6C96F9E20F73}"/>
              </a:ext>
            </a:extLst>
          </p:cNvPr>
          <p:cNvSpPr txBox="1"/>
          <p:nvPr/>
        </p:nvSpPr>
        <p:spPr>
          <a:xfrm rot="16200000">
            <a:off x="1171998"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63" name="TextBox 62">
            <a:extLst>
              <a:ext uri="{FF2B5EF4-FFF2-40B4-BE49-F238E27FC236}">
                <a16:creationId xmlns:a16="http://schemas.microsoft.com/office/drawing/2014/main" id="{DC20C293-2BEE-4B94-8FB6-5A192723E99A}"/>
              </a:ext>
            </a:extLst>
          </p:cNvPr>
          <p:cNvSpPr txBox="1"/>
          <p:nvPr/>
        </p:nvSpPr>
        <p:spPr>
          <a:xfrm rot="16200000">
            <a:off x="1389359"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64" name="TextBox 63">
            <a:extLst>
              <a:ext uri="{FF2B5EF4-FFF2-40B4-BE49-F238E27FC236}">
                <a16:creationId xmlns:a16="http://schemas.microsoft.com/office/drawing/2014/main" id="{FD6DBBAA-B24D-484A-A487-04BC5CAE852A}"/>
              </a:ext>
            </a:extLst>
          </p:cNvPr>
          <p:cNvSpPr txBox="1"/>
          <p:nvPr/>
        </p:nvSpPr>
        <p:spPr>
          <a:xfrm rot="16200000">
            <a:off x="1608430"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65" name="TextBox 64">
            <a:extLst>
              <a:ext uri="{FF2B5EF4-FFF2-40B4-BE49-F238E27FC236}">
                <a16:creationId xmlns:a16="http://schemas.microsoft.com/office/drawing/2014/main" id="{224876FA-0BCA-4773-8764-13F7C00C9C17}"/>
              </a:ext>
            </a:extLst>
          </p:cNvPr>
          <p:cNvSpPr txBox="1"/>
          <p:nvPr/>
        </p:nvSpPr>
        <p:spPr>
          <a:xfrm rot="16200000">
            <a:off x="1816653"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][0]</a:t>
            </a:r>
          </a:p>
        </p:txBody>
      </p:sp>
      <p:sp>
        <p:nvSpPr>
          <p:cNvPr id="66" name="TextBox 65">
            <a:extLst>
              <a:ext uri="{FF2B5EF4-FFF2-40B4-BE49-F238E27FC236}">
                <a16:creationId xmlns:a16="http://schemas.microsoft.com/office/drawing/2014/main" id="{0764408F-01C2-4678-9076-F01631C3E3C2}"/>
              </a:ext>
            </a:extLst>
          </p:cNvPr>
          <p:cNvSpPr txBox="1"/>
          <p:nvPr/>
        </p:nvSpPr>
        <p:spPr>
          <a:xfrm rot="16200000">
            <a:off x="2016326"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67" name="TextBox 66">
            <a:extLst>
              <a:ext uri="{FF2B5EF4-FFF2-40B4-BE49-F238E27FC236}">
                <a16:creationId xmlns:a16="http://schemas.microsoft.com/office/drawing/2014/main" id="{8C76E191-D062-42B4-A85E-0082DCCDFC54}"/>
              </a:ext>
            </a:extLst>
          </p:cNvPr>
          <p:cNvSpPr txBox="1"/>
          <p:nvPr/>
        </p:nvSpPr>
        <p:spPr>
          <a:xfrm rot="16200000">
            <a:off x="2216237"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68" name="TextBox 67">
            <a:extLst>
              <a:ext uri="{FF2B5EF4-FFF2-40B4-BE49-F238E27FC236}">
                <a16:creationId xmlns:a16="http://schemas.microsoft.com/office/drawing/2014/main" id="{E71AD623-73B3-40C2-B3CE-BD6586569975}"/>
              </a:ext>
            </a:extLst>
          </p:cNvPr>
          <p:cNvSpPr txBox="1"/>
          <p:nvPr/>
        </p:nvSpPr>
        <p:spPr>
          <a:xfrm rot="16200000">
            <a:off x="2435489"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69" name="TextBox 68">
            <a:extLst>
              <a:ext uri="{FF2B5EF4-FFF2-40B4-BE49-F238E27FC236}">
                <a16:creationId xmlns:a16="http://schemas.microsoft.com/office/drawing/2014/main" id="{646859C8-1931-497A-A329-44C84545B818}"/>
              </a:ext>
            </a:extLst>
          </p:cNvPr>
          <p:cNvSpPr txBox="1"/>
          <p:nvPr/>
        </p:nvSpPr>
        <p:spPr>
          <a:xfrm rot="16200000">
            <a:off x="2656011"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][0]</a:t>
            </a:r>
          </a:p>
        </p:txBody>
      </p:sp>
      <p:sp>
        <p:nvSpPr>
          <p:cNvPr id="70" name="TextBox 69">
            <a:extLst>
              <a:ext uri="{FF2B5EF4-FFF2-40B4-BE49-F238E27FC236}">
                <a16:creationId xmlns:a16="http://schemas.microsoft.com/office/drawing/2014/main" id="{AA807AAC-991D-4312-9659-CA149292D648}"/>
              </a:ext>
            </a:extLst>
          </p:cNvPr>
          <p:cNvSpPr txBox="1"/>
          <p:nvPr/>
        </p:nvSpPr>
        <p:spPr>
          <a:xfrm rot="16200000">
            <a:off x="2856443" y="473208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71" name="TextBox 70">
            <a:extLst>
              <a:ext uri="{FF2B5EF4-FFF2-40B4-BE49-F238E27FC236}">
                <a16:creationId xmlns:a16="http://schemas.microsoft.com/office/drawing/2014/main" id="{4EF8F6E4-4A87-42BF-80C4-FCE3748B9416}"/>
              </a:ext>
            </a:extLst>
          </p:cNvPr>
          <p:cNvSpPr txBox="1"/>
          <p:nvPr/>
        </p:nvSpPr>
        <p:spPr>
          <a:xfrm rot="16200000">
            <a:off x="3065905" y="473208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72" name="TextBox 71">
            <a:extLst>
              <a:ext uri="{FF2B5EF4-FFF2-40B4-BE49-F238E27FC236}">
                <a16:creationId xmlns:a16="http://schemas.microsoft.com/office/drawing/2014/main" id="{56FC72C6-7C0D-439C-911C-2E138866A4F9}"/>
              </a:ext>
            </a:extLst>
          </p:cNvPr>
          <p:cNvSpPr txBox="1"/>
          <p:nvPr/>
        </p:nvSpPr>
        <p:spPr>
          <a:xfrm rot="16200000">
            <a:off x="3266796" y="473208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73" name="TextBox 72">
            <a:extLst>
              <a:ext uri="{FF2B5EF4-FFF2-40B4-BE49-F238E27FC236}">
                <a16:creationId xmlns:a16="http://schemas.microsoft.com/office/drawing/2014/main" id="{A6896950-4BC5-4195-840A-0607392D5BC0}"/>
              </a:ext>
            </a:extLst>
          </p:cNvPr>
          <p:cNvSpPr txBox="1"/>
          <p:nvPr/>
        </p:nvSpPr>
        <p:spPr>
          <a:xfrm rot="16200000">
            <a:off x="3488244" y="475641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][0]</a:t>
            </a:r>
          </a:p>
        </p:txBody>
      </p:sp>
      <p:sp>
        <p:nvSpPr>
          <p:cNvPr id="74" name="TextBox 73">
            <a:extLst>
              <a:ext uri="{FF2B5EF4-FFF2-40B4-BE49-F238E27FC236}">
                <a16:creationId xmlns:a16="http://schemas.microsoft.com/office/drawing/2014/main" id="{318B9D8B-C810-4315-994F-1A7278C70971}"/>
              </a:ext>
            </a:extLst>
          </p:cNvPr>
          <p:cNvSpPr txBox="1"/>
          <p:nvPr/>
        </p:nvSpPr>
        <p:spPr>
          <a:xfrm rot="16200000">
            <a:off x="3688415" y="474685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75" name="TextBox 74">
            <a:extLst>
              <a:ext uri="{FF2B5EF4-FFF2-40B4-BE49-F238E27FC236}">
                <a16:creationId xmlns:a16="http://schemas.microsoft.com/office/drawing/2014/main" id="{38CA3B9E-D713-48AA-8B9F-E21F2BE64CFD}"/>
              </a:ext>
            </a:extLst>
          </p:cNvPr>
          <p:cNvSpPr txBox="1"/>
          <p:nvPr/>
        </p:nvSpPr>
        <p:spPr>
          <a:xfrm rot="16200000">
            <a:off x="3889886" y="474685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76" name="TextBox 75">
            <a:extLst>
              <a:ext uri="{FF2B5EF4-FFF2-40B4-BE49-F238E27FC236}">
                <a16:creationId xmlns:a16="http://schemas.microsoft.com/office/drawing/2014/main" id="{764376BF-7D63-4E3A-BD1F-5AF54685E556}"/>
              </a:ext>
            </a:extLst>
          </p:cNvPr>
          <p:cNvSpPr txBox="1"/>
          <p:nvPr/>
        </p:nvSpPr>
        <p:spPr>
          <a:xfrm rot="16200000">
            <a:off x="4100302" y="474685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77" name="TextBox 76">
            <a:extLst>
              <a:ext uri="{FF2B5EF4-FFF2-40B4-BE49-F238E27FC236}">
                <a16:creationId xmlns:a16="http://schemas.microsoft.com/office/drawing/2014/main" id="{0675C17A-DD1E-4FAB-9991-7B17A7C87534}"/>
              </a:ext>
            </a:extLst>
          </p:cNvPr>
          <p:cNvSpPr txBox="1"/>
          <p:nvPr/>
        </p:nvSpPr>
        <p:spPr>
          <a:xfrm>
            <a:off x="2259751" y="6219579"/>
            <a:ext cx="4742726" cy="369332"/>
          </a:xfrm>
          <a:prstGeom prst="rect">
            <a:avLst/>
          </a:prstGeom>
          <a:noFill/>
        </p:spPr>
        <p:txBody>
          <a:bodyPr wrap="square" rtlCol="0" anchor="ctr">
            <a:spAutoFit/>
          </a:bodyPr>
          <a:lstStyle/>
          <a:p>
            <a:r>
              <a:rPr lang="ro-RO" b="1" dirty="0">
                <a:latin typeface="Garamond" panose="02020404030301010803" pitchFamily="18" charset="0"/>
              </a:rPr>
              <a:t>The memory storing the data is contigious </a:t>
            </a:r>
            <a:endParaRPr lang="en-US" b="1" dirty="0">
              <a:latin typeface="Garamond" panose="02020404030301010803" pitchFamily="18" charset="0"/>
            </a:endParaRPr>
          </a:p>
        </p:txBody>
      </p:sp>
      <p:sp>
        <p:nvSpPr>
          <p:cNvPr id="78" name="TextBox 77">
            <a:extLst>
              <a:ext uri="{FF2B5EF4-FFF2-40B4-BE49-F238E27FC236}">
                <a16:creationId xmlns:a16="http://schemas.microsoft.com/office/drawing/2014/main" id="{FB861628-E683-476E-91D5-DD4BA5CABA07}"/>
              </a:ext>
            </a:extLst>
          </p:cNvPr>
          <p:cNvSpPr txBox="1"/>
          <p:nvPr/>
        </p:nvSpPr>
        <p:spPr>
          <a:xfrm>
            <a:off x="5004048" y="2131270"/>
            <a:ext cx="3406702" cy="307777"/>
          </a:xfrm>
          <a:prstGeom prst="rect">
            <a:avLst/>
          </a:prstGeom>
          <a:noFill/>
        </p:spPr>
        <p:txBody>
          <a:bodyPr wrap="none" rtlCol="0">
            <a:spAutoFit/>
          </a:bodyPr>
          <a:lstStyle/>
          <a:p>
            <a:r>
              <a:rPr lang="ro-RO" sz="1400" dirty="0">
                <a:latin typeface="Courier New" panose="02070309020205020404" pitchFamily="49" charset="0"/>
                <a:cs typeface="Courier New" panose="02070309020205020404" pitchFamily="49" charset="0"/>
              </a:rPr>
              <a:t>char **a = create2DArray(...)</a:t>
            </a:r>
            <a:r>
              <a:rPr lang="en-US" sz="1400" dirty="0">
                <a:latin typeface="Courier New" panose="02070309020205020404" pitchFamily="49" charset="0"/>
                <a:cs typeface="Courier New" panose="02070309020205020404" pitchFamily="49" charset="0"/>
              </a:rPr>
              <a:t>;</a:t>
            </a:r>
          </a:p>
        </p:txBody>
      </p:sp>
      <p:sp>
        <p:nvSpPr>
          <p:cNvPr id="79" name="TextBox 78">
            <a:extLst>
              <a:ext uri="{FF2B5EF4-FFF2-40B4-BE49-F238E27FC236}">
                <a16:creationId xmlns:a16="http://schemas.microsoft.com/office/drawing/2014/main" id="{2B4D200F-E1B0-42E8-B0E2-3638C8455FF6}"/>
              </a:ext>
            </a:extLst>
          </p:cNvPr>
          <p:cNvSpPr txBox="1"/>
          <p:nvPr/>
        </p:nvSpPr>
        <p:spPr>
          <a:xfrm rot="16200000">
            <a:off x="7142202" y="4447843"/>
            <a:ext cx="269626"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834930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36B2BD-AEF6-4005-8E88-C588982C696D}"/>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pic>
        <p:nvPicPr>
          <p:cNvPr id="5" name="Picture 4">
            <a:extLst>
              <a:ext uri="{FF2B5EF4-FFF2-40B4-BE49-F238E27FC236}">
                <a16:creationId xmlns:a16="http://schemas.microsoft.com/office/drawing/2014/main" id="{A29AAF29-2B05-4605-9BF7-9FD1E05495E4}"/>
              </a:ext>
            </a:extLst>
          </p:cNvPr>
          <p:cNvPicPr>
            <a:picLocks noChangeAspect="1"/>
          </p:cNvPicPr>
          <p:nvPr/>
        </p:nvPicPr>
        <p:blipFill>
          <a:blip r:embed="rId2"/>
          <a:stretch>
            <a:fillRect/>
          </a:stretch>
        </p:blipFill>
        <p:spPr>
          <a:xfrm>
            <a:off x="664543" y="1944290"/>
            <a:ext cx="2943225" cy="2609850"/>
          </a:xfrm>
          <a:prstGeom prst="rect">
            <a:avLst/>
          </a:prstGeom>
        </p:spPr>
      </p:pic>
      <p:sp>
        <p:nvSpPr>
          <p:cNvPr id="9" name="Right Brace 8">
            <a:extLst>
              <a:ext uri="{FF2B5EF4-FFF2-40B4-BE49-F238E27FC236}">
                <a16:creationId xmlns:a16="http://schemas.microsoft.com/office/drawing/2014/main" id="{48DFE7CD-FB0F-4844-A33B-C24281A6F7BD}"/>
              </a:ext>
            </a:extLst>
          </p:cNvPr>
          <p:cNvSpPr/>
          <p:nvPr/>
        </p:nvSpPr>
        <p:spPr>
          <a:xfrm>
            <a:off x="3607768" y="2858293"/>
            <a:ext cx="153119" cy="1080120"/>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9CE978DB-F44A-47F4-99DE-187AE27F67CE}"/>
              </a:ext>
            </a:extLst>
          </p:cNvPr>
          <p:cNvSpPr txBox="1"/>
          <p:nvPr/>
        </p:nvSpPr>
        <p:spPr>
          <a:xfrm>
            <a:off x="3832895" y="3136743"/>
            <a:ext cx="4968552" cy="523220"/>
          </a:xfrm>
          <a:prstGeom prst="rect">
            <a:avLst/>
          </a:prstGeom>
          <a:noFill/>
        </p:spPr>
        <p:txBody>
          <a:bodyPr wrap="square" rtlCol="0">
            <a:spAutoFit/>
          </a:bodyPr>
          <a:lstStyle/>
          <a:p>
            <a:r>
              <a:rPr lang="en-US" sz="1400" dirty="0">
                <a:latin typeface="Garamond" panose="02020404030301010803" pitchFamily="18" charset="0"/>
              </a:rPr>
              <a:t>Can not be parallelized. Every iteration depends on the computations done in the previous one</a:t>
            </a:r>
          </a:p>
        </p:txBody>
      </p:sp>
      <p:pic>
        <p:nvPicPr>
          <p:cNvPr id="11" name="Picture 10">
            <a:extLst>
              <a:ext uri="{FF2B5EF4-FFF2-40B4-BE49-F238E27FC236}">
                <a16:creationId xmlns:a16="http://schemas.microsoft.com/office/drawing/2014/main" id="{141438DA-494A-42AD-AFCC-1515C31B309F}"/>
              </a:ext>
            </a:extLst>
          </p:cNvPr>
          <p:cNvPicPr>
            <a:picLocks noChangeAspect="1"/>
          </p:cNvPicPr>
          <p:nvPr/>
        </p:nvPicPr>
        <p:blipFill>
          <a:blip r:embed="rId3"/>
          <a:stretch>
            <a:fillRect/>
          </a:stretch>
        </p:blipFill>
        <p:spPr>
          <a:xfrm>
            <a:off x="589062" y="4918298"/>
            <a:ext cx="6343650" cy="1485900"/>
          </a:xfrm>
          <a:prstGeom prst="rect">
            <a:avLst/>
          </a:prstGeom>
        </p:spPr>
      </p:pic>
      <p:sp>
        <p:nvSpPr>
          <p:cNvPr id="12" name="Right Brace 11">
            <a:extLst>
              <a:ext uri="{FF2B5EF4-FFF2-40B4-BE49-F238E27FC236}">
                <a16:creationId xmlns:a16="http://schemas.microsoft.com/office/drawing/2014/main" id="{3245EDA4-42DF-4F8C-939B-F3E601968696}"/>
              </a:ext>
            </a:extLst>
          </p:cNvPr>
          <p:cNvSpPr/>
          <p:nvPr/>
        </p:nvSpPr>
        <p:spPr>
          <a:xfrm>
            <a:off x="4477494" y="5156448"/>
            <a:ext cx="144016" cy="657934"/>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00956F0-0953-4648-AA57-51FF3F34B177}"/>
              </a:ext>
            </a:extLst>
          </p:cNvPr>
          <p:cNvSpPr txBox="1"/>
          <p:nvPr/>
        </p:nvSpPr>
        <p:spPr>
          <a:xfrm>
            <a:off x="4621510" y="5223805"/>
            <a:ext cx="4427984" cy="523220"/>
          </a:xfrm>
          <a:prstGeom prst="rect">
            <a:avLst/>
          </a:prstGeom>
          <a:noFill/>
        </p:spPr>
        <p:txBody>
          <a:bodyPr wrap="square" rtlCol="0">
            <a:spAutoFit/>
          </a:bodyPr>
          <a:lstStyle/>
          <a:p>
            <a:r>
              <a:rPr lang="en-US" sz="1400" dirty="0">
                <a:latin typeface="Garamond" panose="02020404030301010803" pitchFamily="18" charset="0"/>
              </a:rPr>
              <a:t>Not optimal to parallelize. The loop does only 8 iterations and the computations in each iteration are easy.</a:t>
            </a:r>
          </a:p>
        </p:txBody>
      </p:sp>
    </p:spTree>
    <p:extLst>
      <p:ext uri="{BB962C8B-B14F-4D97-AF65-F5344CB8AC3E}">
        <p14:creationId xmlns:p14="http://schemas.microsoft.com/office/powerpoint/2010/main" val="37986622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7B71DC-FB50-4F4F-A35A-A3C4080B2AF6}"/>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5" name="Picture 2" descr="John Conway - Wikipedia">
            <a:extLst>
              <a:ext uri="{FF2B5EF4-FFF2-40B4-BE49-F238E27FC236}">
                <a16:creationId xmlns:a16="http://schemas.microsoft.com/office/drawing/2014/main" id="{C8DA2615-0033-4CB9-98A6-707B1243DD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EDE4405-F18F-4BDB-A22A-C1F87B33FC7F}"/>
              </a:ext>
            </a:extLst>
          </p:cNvPr>
          <p:cNvSpPr/>
          <p:nvPr/>
        </p:nvSpPr>
        <p:spPr>
          <a:xfrm>
            <a:off x="4355976" y="2276872"/>
            <a:ext cx="4572000" cy="830997"/>
          </a:xfrm>
          <a:prstGeom prst="rect">
            <a:avLst/>
          </a:prstGeom>
        </p:spPr>
        <p:txBody>
          <a:bodyPr>
            <a:spAutoFit/>
          </a:bodyPr>
          <a:lstStyle/>
          <a:p>
            <a:r>
              <a:rPr lang="en-US" sz="1600" dirty="0">
                <a:latin typeface="Garamond" panose="02020404030301010803" pitchFamily="18" charset="0"/>
              </a:rPr>
              <a:t>English mathematician active in the theory of finite groups, knot theory, number theory, combinatorial game theory and coding theory.</a:t>
            </a:r>
          </a:p>
        </p:txBody>
      </p:sp>
      <p:pic>
        <p:nvPicPr>
          <p:cNvPr id="4100" name="Picture 4">
            <a:extLst>
              <a:ext uri="{FF2B5EF4-FFF2-40B4-BE49-F238E27FC236}">
                <a16:creationId xmlns:a16="http://schemas.microsoft.com/office/drawing/2014/main" id="{9ED3A059-0410-41B0-9557-2731AAFFF8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7711" y="3136652"/>
            <a:ext cx="2208527" cy="122696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EPA response to COVID-19">
            <a:extLst>
              <a:ext uri="{FF2B5EF4-FFF2-40B4-BE49-F238E27FC236}">
                <a16:creationId xmlns:a16="http://schemas.microsoft.com/office/drawing/2014/main" id="{D5361F22-2031-4142-A76C-15D2D6D728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269" y="4866258"/>
            <a:ext cx="1607409" cy="13504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6099E9C-B623-465E-951E-738A41A660AE}"/>
              </a:ext>
            </a:extLst>
          </p:cNvPr>
          <p:cNvSpPr/>
          <p:nvPr/>
        </p:nvSpPr>
        <p:spPr>
          <a:xfrm>
            <a:off x="4355976" y="4281483"/>
            <a:ext cx="4572000" cy="584775"/>
          </a:xfrm>
          <a:prstGeom prst="rect">
            <a:avLst/>
          </a:prstGeom>
        </p:spPr>
        <p:txBody>
          <a:bodyPr>
            <a:spAutoFit/>
          </a:bodyPr>
          <a:lstStyle/>
          <a:p>
            <a:r>
              <a:rPr lang="en-US" sz="1600" dirty="0">
                <a:latin typeface="Garamond" panose="02020404030301010803" pitchFamily="18" charset="0"/>
              </a:rPr>
              <a:t>On 11 April 2020, at age 82, he died of complications from COVID-19.</a:t>
            </a:r>
          </a:p>
        </p:txBody>
      </p:sp>
    </p:spTree>
    <p:extLst>
      <p:ext uri="{BB962C8B-B14F-4D97-AF65-F5344CB8AC3E}">
        <p14:creationId xmlns:p14="http://schemas.microsoft.com/office/powerpoint/2010/main" val="230398982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6"/>
                                        </p:tgtEl>
                                        <p:attrNameLst>
                                          <p:attrName>style.visibility</p:attrName>
                                        </p:attrNameLst>
                                      </p:cBhvr>
                                      <p:to>
                                        <p:strVal val="visible"/>
                                      </p:to>
                                    </p:set>
                                    <p:animEffect transition="in" filter="fade">
                                      <p:cBhvr>
                                        <p:cTn id="7" dur="500"/>
                                        <p:tgtEl>
                                          <p:spTgt spid="4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3632B1-87EF-44DD-AE2F-C5C6746FE447}"/>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pic>
        <p:nvPicPr>
          <p:cNvPr id="7" name="Picture 6">
            <a:extLst>
              <a:ext uri="{FF2B5EF4-FFF2-40B4-BE49-F238E27FC236}">
                <a16:creationId xmlns:a16="http://schemas.microsoft.com/office/drawing/2014/main" id="{F96A8E08-1E10-444F-B42F-39B06973F5D5}"/>
              </a:ext>
            </a:extLst>
          </p:cNvPr>
          <p:cNvPicPr>
            <a:picLocks noChangeAspect="1"/>
          </p:cNvPicPr>
          <p:nvPr/>
        </p:nvPicPr>
        <p:blipFill>
          <a:blip r:embed="rId2"/>
          <a:stretch>
            <a:fillRect/>
          </a:stretch>
        </p:blipFill>
        <p:spPr>
          <a:xfrm>
            <a:off x="755576" y="1844824"/>
            <a:ext cx="4552950" cy="1152525"/>
          </a:xfrm>
          <a:prstGeom prst="rect">
            <a:avLst/>
          </a:prstGeom>
        </p:spPr>
      </p:pic>
      <p:sp>
        <p:nvSpPr>
          <p:cNvPr id="8" name="Right Brace 7">
            <a:extLst>
              <a:ext uri="{FF2B5EF4-FFF2-40B4-BE49-F238E27FC236}">
                <a16:creationId xmlns:a16="http://schemas.microsoft.com/office/drawing/2014/main" id="{2B352C8C-9BC1-49FA-8556-C0B3B9F684F5}"/>
              </a:ext>
            </a:extLst>
          </p:cNvPr>
          <p:cNvSpPr/>
          <p:nvPr/>
        </p:nvSpPr>
        <p:spPr>
          <a:xfrm>
            <a:off x="5076056" y="2092119"/>
            <a:ext cx="144016" cy="472785"/>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002D8A7-1BA1-424B-AED9-98D938E9ECBB}"/>
              </a:ext>
            </a:extLst>
          </p:cNvPr>
          <p:cNvSpPr txBox="1"/>
          <p:nvPr/>
        </p:nvSpPr>
        <p:spPr>
          <a:xfrm>
            <a:off x="5220072" y="2174622"/>
            <a:ext cx="4427984" cy="307777"/>
          </a:xfrm>
          <a:prstGeom prst="rect">
            <a:avLst/>
          </a:prstGeom>
          <a:noFill/>
        </p:spPr>
        <p:txBody>
          <a:bodyPr wrap="square" rtlCol="0">
            <a:spAutoFit/>
          </a:bodyPr>
          <a:lstStyle/>
          <a:p>
            <a:r>
              <a:rPr lang="en-US" sz="1400" dirty="0">
                <a:latin typeface="Garamond" panose="02020404030301010803" pitchFamily="18" charset="0"/>
              </a:rPr>
              <a:t>Good option. But how to?</a:t>
            </a:r>
          </a:p>
        </p:txBody>
      </p:sp>
      <p:graphicFrame>
        <p:nvGraphicFramePr>
          <p:cNvPr id="10" name="Table 2">
            <a:extLst>
              <a:ext uri="{FF2B5EF4-FFF2-40B4-BE49-F238E27FC236}">
                <a16:creationId xmlns:a16="http://schemas.microsoft.com/office/drawing/2014/main" id="{1569E171-0261-404B-B795-993CA42FE7CD}"/>
              </a:ext>
            </a:extLst>
          </p:cNvPr>
          <p:cNvGraphicFramePr>
            <a:graphicFrameLocks noGrp="1"/>
          </p:cNvGraphicFramePr>
          <p:nvPr>
            <p:extLst>
              <p:ext uri="{D42A27DB-BD31-4B8C-83A1-F6EECF244321}">
                <p14:modId xmlns:p14="http://schemas.microsoft.com/office/powerpoint/2010/main" val="1613889752"/>
              </p:ext>
            </p:extLst>
          </p:nvPr>
        </p:nvGraphicFramePr>
        <p:xfrm>
          <a:off x="734269" y="3621718"/>
          <a:ext cx="5256580" cy="2966720"/>
        </p:xfrm>
        <a:graphic>
          <a:graphicData uri="http://schemas.openxmlformats.org/drawingml/2006/table">
            <a:tbl>
              <a:tblPr firstRow="1" bandRow="1">
                <a:tableStyleId>{22838BEF-8BB2-4498-84A7-C5851F593DF1}</a:tableStyleId>
              </a:tblPr>
              <a:tblGrid>
                <a:gridCol w="525658">
                  <a:extLst>
                    <a:ext uri="{9D8B030D-6E8A-4147-A177-3AD203B41FA5}">
                      <a16:colId xmlns:a16="http://schemas.microsoft.com/office/drawing/2014/main" val="4178989654"/>
                    </a:ext>
                  </a:extLst>
                </a:gridCol>
                <a:gridCol w="525658">
                  <a:extLst>
                    <a:ext uri="{9D8B030D-6E8A-4147-A177-3AD203B41FA5}">
                      <a16:colId xmlns:a16="http://schemas.microsoft.com/office/drawing/2014/main" val="1572589924"/>
                    </a:ext>
                  </a:extLst>
                </a:gridCol>
                <a:gridCol w="525658">
                  <a:extLst>
                    <a:ext uri="{9D8B030D-6E8A-4147-A177-3AD203B41FA5}">
                      <a16:colId xmlns:a16="http://schemas.microsoft.com/office/drawing/2014/main" val="1541184619"/>
                    </a:ext>
                  </a:extLst>
                </a:gridCol>
                <a:gridCol w="525658">
                  <a:extLst>
                    <a:ext uri="{9D8B030D-6E8A-4147-A177-3AD203B41FA5}">
                      <a16:colId xmlns:a16="http://schemas.microsoft.com/office/drawing/2014/main" val="1488211536"/>
                    </a:ext>
                  </a:extLst>
                </a:gridCol>
                <a:gridCol w="525658">
                  <a:extLst>
                    <a:ext uri="{9D8B030D-6E8A-4147-A177-3AD203B41FA5}">
                      <a16:colId xmlns:a16="http://schemas.microsoft.com/office/drawing/2014/main" val="3218114485"/>
                    </a:ext>
                  </a:extLst>
                </a:gridCol>
                <a:gridCol w="525658">
                  <a:extLst>
                    <a:ext uri="{9D8B030D-6E8A-4147-A177-3AD203B41FA5}">
                      <a16:colId xmlns:a16="http://schemas.microsoft.com/office/drawing/2014/main" val="2895524621"/>
                    </a:ext>
                  </a:extLst>
                </a:gridCol>
                <a:gridCol w="1051316">
                  <a:extLst>
                    <a:ext uri="{9D8B030D-6E8A-4147-A177-3AD203B41FA5}">
                      <a16:colId xmlns:a16="http://schemas.microsoft.com/office/drawing/2014/main" val="1430330478"/>
                    </a:ext>
                  </a:extLst>
                </a:gridCol>
                <a:gridCol w="525658">
                  <a:extLst>
                    <a:ext uri="{9D8B030D-6E8A-4147-A177-3AD203B41FA5}">
                      <a16:colId xmlns:a16="http://schemas.microsoft.com/office/drawing/2014/main" val="1561910825"/>
                    </a:ext>
                  </a:extLst>
                </a:gridCol>
                <a:gridCol w="525658">
                  <a:extLst>
                    <a:ext uri="{9D8B030D-6E8A-4147-A177-3AD203B41FA5}">
                      <a16:colId xmlns:a16="http://schemas.microsoft.com/office/drawing/2014/main" val="3710875655"/>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rowSpan="8">
                  <a:txBody>
                    <a:bodyPr/>
                    <a:lstStyle/>
                    <a:p>
                      <a:pPr algn="ctr"/>
                      <a:r>
                        <a:rPr lang="ro-RO" dirty="0"/>
                        <a:t>...</a:t>
                      </a:r>
                      <a:endParaRPr lang="en-US" dirty="0"/>
                    </a:p>
                  </a:txBody>
                  <a:tcPr anchor="ct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3771121252"/>
                  </a:ext>
                </a:extLst>
              </a:tr>
              <a:tr h="370840">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tc>
                <a:tc>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3030310700"/>
                  </a:ext>
                </a:extLst>
              </a:tr>
              <a:tr h="370840">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tc>
                <a:tc>
                  <a:txBody>
                    <a:bodyPr/>
                    <a:lstStyle/>
                    <a:p>
                      <a:endParaRPr lang="en-US"/>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4243476442"/>
                  </a:ext>
                </a:extLst>
              </a:tr>
              <a:tr h="37084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tc>
                <a:tc>
                  <a:txBody>
                    <a:bodyPr/>
                    <a:lstStyle/>
                    <a:p>
                      <a:endParaRPr lang="en-US"/>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326447564"/>
                  </a:ext>
                </a:extLst>
              </a:tr>
              <a:tr h="370840">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solidFill>
                      <a:srgbClr val="FFC000"/>
                    </a:solidFill>
                  </a:tcPr>
                </a:tc>
                <a:tc vMerge="1">
                  <a:txBody>
                    <a:bodyPr/>
                    <a:lstStyle/>
                    <a:p>
                      <a:endParaRPr lang="en-US" dirty="0"/>
                    </a:p>
                  </a:txBody>
                  <a:tcPr/>
                </a:tc>
                <a:tc>
                  <a:txBody>
                    <a:bodyPr/>
                    <a:lstStyle/>
                    <a:p>
                      <a:endParaRPr lang="en-US"/>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1476080186"/>
                  </a:ext>
                </a:extLst>
              </a:tr>
              <a:tr h="370840">
                <a:tc gridSpan="6">
                  <a:txBody>
                    <a:bodyPr/>
                    <a:lstStyle/>
                    <a:p>
                      <a:pPr algn="ctr"/>
                      <a:r>
                        <a:rPr lang="ro-RO" b="1" dirty="0"/>
                        <a:t>...</a:t>
                      </a:r>
                      <a:endParaRPr lang="en-US" b="1" dirty="0"/>
                    </a:p>
                  </a:txBody>
                  <a:tcPr>
                    <a:lnR w="12700" cap="flat" cmpd="sng" algn="ctr">
                      <a:no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vMerge="1">
                  <a:txBody>
                    <a:bodyPr/>
                    <a:lstStyle/>
                    <a:p>
                      <a:endParaRPr lang="en-US" dirty="0"/>
                    </a:p>
                  </a:txBody>
                  <a:tcPr/>
                </a:tc>
                <a:tc gridSpan="2">
                  <a:txBody>
                    <a:bodyPr/>
                    <a:lstStyle/>
                    <a:p>
                      <a:endParaRPr lang="en-US" dirty="0"/>
                    </a:p>
                  </a:txBody>
                  <a:tcPr>
                    <a:lnL w="12700" cap="flat" cmpd="sng" algn="ctr">
                      <a:noFill/>
                      <a:prstDash val="solid"/>
                      <a:round/>
                      <a:headEnd type="none" w="med" len="med"/>
                      <a:tailEnd type="none" w="med" len="med"/>
                    </a:lnL>
                    <a:solidFill>
                      <a:schemeClr val="accent1">
                        <a:lumMod val="20000"/>
                        <a:lumOff val="80000"/>
                      </a:schemeClr>
                    </a:solidFill>
                  </a:tcPr>
                </a:tc>
                <a:tc hMerge="1">
                  <a:txBody>
                    <a:bodyPr/>
                    <a:lstStyle/>
                    <a:p>
                      <a:endParaRPr lang="en-US" dirty="0"/>
                    </a:p>
                  </a:txBody>
                  <a:tcPr/>
                </a:tc>
                <a:extLst>
                  <a:ext uri="{0D108BD9-81ED-4DB2-BD59-A6C34878D82A}">
                    <a16:rowId xmlns:a16="http://schemas.microsoft.com/office/drawing/2014/main" val="1767538207"/>
                  </a:ext>
                </a:extLst>
              </a:tr>
              <a:tr h="370840">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vMerge="1">
                  <a:txBody>
                    <a:bodyPr/>
                    <a:lstStyle/>
                    <a:p>
                      <a:endParaRPr lang="en-US" dirty="0"/>
                    </a:p>
                  </a:txBody>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796751716"/>
                  </a:ext>
                </a:extLst>
              </a:tr>
              <a:tr h="370840">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tc vMerge="1">
                  <a:txBody>
                    <a:bodyPr/>
                    <a:lstStyle/>
                    <a:p>
                      <a:endParaRPr lang="en-US" dirty="0"/>
                    </a:p>
                  </a:txBody>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595855322"/>
                  </a:ext>
                </a:extLst>
              </a:tr>
            </a:tbl>
          </a:graphicData>
        </a:graphic>
      </p:graphicFrame>
      <p:sp>
        <p:nvSpPr>
          <p:cNvPr id="11" name="TextBox 10">
            <a:extLst>
              <a:ext uri="{FF2B5EF4-FFF2-40B4-BE49-F238E27FC236}">
                <a16:creationId xmlns:a16="http://schemas.microsoft.com/office/drawing/2014/main" id="{B3E03876-0E3B-4A10-BC2B-CF27169BF7EF}"/>
              </a:ext>
            </a:extLst>
          </p:cNvPr>
          <p:cNvSpPr txBox="1"/>
          <p:nvPr/>
        </p:nvSpPr>
        <p:spPr>
          <a:xfrm>
            <a:off x="611560" y="2983034"/>
            <a:ext cx="7092280" cy="523220"/>
          </a:xfrm>
          <a:prstGeom prst="rect">
            <a:avLst/>
          </a:prstGeom>
          <a:noFill/>
        </p:spPr>
        <p:txBody>
          <a:bodyPr wrap="square" rtlCol="0">
            <a:spAutoFit/>
          </a:bodyPr>
          <a:lstStyle/>
          <a:p>
            <a:r>
              <a:rPr lang="en-US" sz="1400" dirty="0">
                <a:latin typeface="Garamond" panose="02020404030301010803" pitchFamily="18" charset="0"/>
              </a:rPr>
              <a:t>Let us consider a subregion of the dish. To compute the state of the cells in red in the next iteration we need the current states of both red cells and orange cells:</a:t>
            </a:r>
          </a:p>
        </p:txBody>
      </p:sp>
      <p:sp>
        <p:nvSpPr>
          <p:cNvPr id="12" name="TextBox 11">
            <a:extLst>
              <a:ext uri="{FF2B5EF4-FFF2-40B4-BE49-F238E27FC236}">
                <a16:creationId xmlns:a16="http://schemas.microsoft.com/office/drawing/2014/main" id="{06642BCC-FD3D-4B0C-B6DF-5D5702D44757}"/>
              </a:ext>
            </a:extLst>
          </p:cNvPr>
          <p:cNvSpPr txBox="1"/>
          <p:nvPr/>
        </p:nvSpPr>
        <p:spPr>
          <a:xfrm>
            <a:off x="6005474" y="4520303"/>
            <a:ext cx="2923966" cy="2092881"/>
          </a:xfrm>
          <a:prstGeom prst="rect">
            <a:avLst/>
          </a:prstGeom>
          <a:noFill/>
        </p:spPr>
        <p:txBody>
          <a:bodyPr wrap="square" rtlCol="0">
            <a:spAutoFit/>
          </a:bodyPr>
          <a:lstStyle/>
          <a:p>
            <a:r>
              <a:rPr lang="en-US" b="1" dirty="0">
                <a:latin typeface="Garamond" panose="02020404030301010803" pitchFamily="18" charset="0"/>
              </a:rPr>
              <a:t>Idea</a:t>
            </a:r>
            <a:r>
              <a:rPr lang="en-US" dirty="0">
                <a:latin typeface="Garamond" panose="02020404030301010803" pitchFamily="18" charset="0"/>
              </a:rPr>
              <a:t>: </a:t>
            </a:r>
          </a:p>
          <a:p>
            <a:r>
              <a:rPr lang="en-US" sz="1400" dirty="0">
                <a:latin typeface="Garamond" panose="02020404030301010803" pitchFamily="18" charset="0"/>
              </a:rPr>
              <a:t>assign each thread a sub-dish. Each thread can keep the state of the sub- dish but needs to fetch the states of the cells in the border from the threads that compute the adjacent sub-dishes. It also needs to send those threads the values of the margins of the sub-dish, as those will be their borders.</a:t>
            </a:r>
          </a:p>
        </p:txBody>
      </p:sp>
      <p:sp>
        <p:nvSpPr>
          <p:cNvPr id="13" name="TextBox 12">
            <a:extLst>
              <a:ext uri="{FF2B5EF4-FFF2-40B4-BE49-F238E27FC236}">
                <a16:creationId xmlns:a16="http://schemas.microsoft.com/office/drawing/2014/main" id="{0B9A780A-A635-4FCF-8C08-1F275693D49B}"/>
              </a:ext>
            </a:extLst>
          </p:cNvPr>
          <p:cNvSpPr txBox="1"/>
          <p:nvPr/>
        </p:nvSpPr>
        <p:spPr>
          <a:xfrm>
            <a:off x="6005127" y="3603988"/>
            <a:ext cx="3020379" cy="800219"/>
          </a:xfrm>
          <a:prstGeom prst="rect">
            <a:avLst/>
          </a:prstGeom>
          <a:noFill/>
        </p:spPr>
        <p:txBody>
          <a:bodyPr wrap="none" rtlCol="0">
            <a:spAutoFit/>
          </a:bodyPr>
          <a:lstStyle/>
          <a:p>
            <a:r>
              <a:rPr lang="en-US" b="1" dirty="0">
                <a:latin typeface="Garamond" panose="02020404030301010803" pitchFamily="18" charset="0"/>
              </a:rPr>
              <a:t>Notation</a:t>
            </a:r>
            <a:r>
              <a:rPr lang="en-US" dirty="0">
                <a:latin typeface="Garamond" panose="02020404030301010803" pitchFamily="18" charset="0"/>
              </a:rPr>
              <a:t>:</a:t>
            </a:r>
          </a:p>
          <a:p>
            <a:r>
              <a:rPr lang="en-US" sz="1400" b="1" dirty="0">
                <a:latin typeface="Garamond" panose="02020404030301010803" pitchFamily="18" charset="0"/>
              </a:rPr>
              <a:t>Sub-dish – </a:t>
            </a:r>
            <a:r>
              <a:rPr lang="en-US" sz="1400" dirty="0">
                <a:latin typeface="Garamond" panose="02020404030301010803" pitchFamily="18" charset="0"/>
              </a:rPr>
              <a:t>the cells in the red squares</a:t>
            </a:r>
          </a:p>
          <a:p>
            <a:r>
              <a:rPr lang="en-US" sz="1400" b="1" dirty="0">
                <a:latin typeface="Garamond" panose="02020404030301010803" pitchFamily="18" charset="0"/>
              </a:rPr>
              <a:t>Border – </a:t>
            </a:r>
            <a:r>
              <a:rPr lang="en-US" sz="1400" dirty="0">
                <a:latin typeface="Garamond" panose="02020404030301010803" pitchFamily="18" charset="0"/>
              </a:rPr>
              <a:t>the cells in the orange squares</a:t>
            </a:r>
            <a:endParaRPr lang="en-US" sz="1400" b="1" dirty="0">
              <a:latin typeface="Garamond" panose="02020404030301010803" pitchFamily="18" charset="0"/>
            </a:endParaRPr>
          </a:p>
        </p:txBody>
      </p:sp>
    </p:spTree>
    <p:extLst>
      <p:ext uri="{BB962C8B-B14F-4D97-AF65-F5344CB8AC3E}">
        <p14:creationId xmlns:p14="http://schemas.microsoft.com/office/powerpoint/2010/main" val="7933916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B2F2C7-3B2F-41CB-AA42-402DD949A206}"/>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graphicFrame>
        <p:nvGraphicFramePr>
          <p:cNvPr id="7" name="Table 7">
            <a:extLst>
              <a:ext uri="{FF2B5EF4-FFF2-40B4-BE49-F238E27FC236}">
                <a16:creationId xmlns:a16="http://schemas.microsoft.com/office/drawing/2014/main" id="{2C32AA3C-0AB0-4847-912F-5348EBF80635}"/>
              </a:ext>
            </a:extLst>
          </p:cNvPr>
          <p:cNvGraphicFramePr>
            <a:graphicFrameLocks noGrp="1"/>
          </p:cNvGraphicFramePr>
          <p:nvPr>
            <p:extLst>
              <p:ext uri="{D42A27DB-BD31-4B8C-83A1-F6EECF244321}">
                <p14:modId xmlns:p14="http://schemas.microsoft.com/office/powerpoint/2010/main" val="2515565504"/>
              </p:ext>
            </p:extLst>
          </p:nvPr>
        </p:nvGraphicFramePr>
        <p:xfrm>
          <a:off x="251520" y="2178694"/>
          <a:ext cx="4104460" cy="2966720"/>
        </p:xfrm>
        <a:graphic>
          <a:graphicData uri="http://schemas.openxmlformats.org/drawingml/2006/table">
            <a:tbl>
              <a:tblPr firstRow="1" bandRow="1">
                <a:tableStyleId>{22838BEF-8BB2-4498-84A7-C5851F593DF1}</a:tableStyleId>
              </a:tblPr>
              <a:tblGrid>
                <a:gridCol w="410446">
                  <a:extLst>
                    <a:ext uri="{9D8B030D-6E8A-4147-A177-3AD203B41FA5}">
                      <a16:colId xmlns:a16="http://schemas.microsoft.com/office/drawing/2014/main" val="3993130449"/>
                    </a:ext>
                  </a:extLst>
                </a:gridCol>
                <a:gridCol w="410446">
                  <a:extLst>
                    <a:ext uri="{9D8B030D-6E8A-4147-A177-3AD203B41FA5}">
                      <a16:colId xmlns:a16="http://schemas.microsoft.com/office/drawing/2014/main" val="3018031254"/>
                    </a:ext>
                  </a:extLst>
                </a:gridCol>
                <a:gridCol w="410446">
                  <a:extLst>
                    <a:ext uri="{9D8B030D-6E8A-4147-A177-3AD203B41FA5}">
                      <a16:colId xmlns:a16="http://schemas.microsoft.com/office/drawing/2014/main" val="8486961"/>
                    </a:ext>
                  </a:extLst>
                </a:gridCol>
                <a:gridCol w="410446">
                  <a:extLst>
                    <a:ext uri="{9D8B030D-6E8A-4147-A177-3AD203B41FA5}">
                      <a16:colId xmlns:a16="http://schemas.microsoft.com/office/drawing/2014/main" val="2718535559"/>
                    </a:ext>
                  </a:extLst>
                </a:gridCol>
                <a:gridCol w="410446">
                  <a:extLst>
                    <a:ext uri="{9D8B030D-6E8A-4147-A177-3AD203B41FA5}">
                      <a16:colId xmlns:a16="http://schemas.microsoft.com/office/drawing/2014/main" val="4117894817"/>
                    </a:ext>
                  </a:extLst>
                </a:gridCol>
                <a:gridCol w="410446">
                  <a:extLst>
                    <a:ext uri="{9D8B030D-6E8A-4147-A177-3AD203B41FA5}">
                      <a16:colId xmlns:a16="http://schemas.microsoft.com/office/drawing/2014/main" val="793579981"/>
                    </a:ext>
                  </a:extLst>
                </a:gridCol>
                <a:gridCol w="410446">
                  <a:extLst>
                    <a:ext uri="{9D8B030D-6E8A-4147-A177-3AD203B41FA5}">
                      <a16:colId xmlns:a16="http://schemas.microsoft.com/office/drawing/2014/main" val="2603799567"/>
                    </a:ext>
                  </a:extLst>
                </a:gridCol>
                <a:gridCol w="820892">
                  <a:extLst>
                    <a:ext uri="{9D8B030D-6E8A-4147-A177-3AD203B41FA5}">
                      <a16:colId xmlns:a16="http://schemas.microsoft.com/office/drawing/2014/main" val="1614436862"/>
                    </a:ext>
                  </a:extLst>
                </a:gridCol>
                <a:gridCol w="410446">
                  <a:extLst>
                    <a:ext uri="{9D8B030D-6E8A-4147-A177-3AD203B41FA5}">
                      <a16:colId xmlns:a16="http://schemas.microsoft.com/office/drawing/2014/main" val="4199212624"/>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rowSpan="7">
                  <a:txBody>
                    <a:bodyPr/>
                    <a:lstStyle/>
                    <a:p>
                      <a:pPr algn="ctr"/>
                      <a:r>
                        <a:rPr lang="en-US" dirty="0"/>
                        <a:t>…</a:t>
                      </a:r>
                    </a:p>
                  </a:txBody>
                  <a:tcPr anchor="ct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2170636967"/>
                  </a:ext>
                </a:extLst>
              </a:tr>
              <a:tr h="370840">
                <a:tc>
                  <a:txBody>
                    <a:bodyPr/>
                    <a:lstStyle/>
                    <a:p>
                      <a:endParaRPr lang="en-US" dirty="0"/>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555727216"/>
                  </a:ext>
                </a:extLst>
              </a:tr>
              <a:tr h="37084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2062793794"/>
                  </a:ext>
                </a:extLst>
              </a:tr>
              <a:tr h="370840">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2130251917"/>
                  </a:ext>
                </a:extLst>
              </a:tr>
              <a:tr h="370840">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697905109"/>
                  </a:ext>
                </a:extLst>
              </a:tr>
              <a:tr h="741680">
                <a:tc gridSpan="7">
                  <a:txBody>
                    <a:bodyPr/>
                    <a:lstStyle/>
                    <a:p>
                      <a:pPr algn="ctr"/>
                      <a:r>
                        <a:rPr lang="en-US" b="1" dirty="0"/>
                        <a:t>…</a:t>
                      </a:r>
                    </a:p>
                  </a:txBody>
                  <a:tcPr anchor="ctr">
                    <a:lnR w="12700" cap="flat" cmpd="sng" algn="ctr">
                      <a:no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L w="12700" cmpd="sng">
                      <a:noFill/>
                    </a:lnL>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lnL w="12700" cap="flat" cmpd="sng" algn="ctr">
                      <a:no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3233732787"/>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2808746910"/>
                  </a:ext>
                </a:extLst>
              </a:tr>
            </a:tbl>
          </a:graphicData>
        </a:graphic>
      </p:graphicFrame>
      <p:graphicFrame>
        <p:nvGraphicFramePr>
          <p:cNvPr id="9" name="Table 7">
            <a:extLst>
              <a:ext uri="{FF2B5EF4-FFF2-40B4-BE49-F238E27FC236}">
                <a16:creationId xmlns:a16="http://schemas.microsoft.com/office/drawing/2014/main" id="{C5D086EA-0D79-49D1-8599-E0FB336B056F}"/>
              </a:ext>
            </a:extLst>
          </p:cNvPr>
          <p:cNvGraphicFramePr>
            <a:graphicFrameLocks noGrp="1"/>
          </p:cNvGraphicFramePr>
          <p:nvPr>
            <p:extLst>
              <p:ext uri="{D42A27DB-BD31-4B8C-83A1-F6EECF244321}">
                <p14:modId xmlns:p14="http://schemas.microsoft.com/office/powerpoint/2010/main" val="3296546199"/>
              </p:ext>
            </p:extLst>
          </p:nvPr>
        </p:nvGraphicFramePr>
        <p:xfrm>
          <a:off x="4727101" y="2183769"/>
          <a:ext cx="4104459" cy="2966720"/>
        </p:xfrm>
        <a:graphic>
          <a:graphicData uri="http://schemas.openxmlformats.org/drawingml/2006/table">
            <a:tbl>
              <a:tblPr firstRow="1" bandRow="1">
                <a:tableStyleId>{22838BEF-8BB2-4498-84A7-C5851F593DF1}</a:tableStyleId>
              </a:tblPr>
              <a:tblGrid>
                <a:gridCol w="410446">
                  <a:extLst>
                    <a:ext uri="{9D8B030D-6E8A-4147-A177-3AD203B41FA5}">
                      <a16:colId xmlns:a16="http://schemas.microsoft.com/office/drawing/2014/main" val="3993130449"/>
                    </a:ext>
                  </a:extLst>
                </a:gridCol>
                <a:gridCol w="410446">
                  <a:extLst>
                    <a:ext uri="{9D8B030D-6E8A-4147-A177-3AD203B41FA5}">
                      <a16:colId xmlns:a16="http://schemas.microsoft.com/office/drawing/2014/main" val="3018031254"/>
                    </a:ext>
                  </a:extLst>
                </a:gridCol>
                <a:gridCol w="410446">
                  <a:extLst>
                    <a:ext uri="{9D8B030D-6E8A-4147-A177-3AD203B41FA5}">
                      <a16:colId xmlns:a16="http://schemas.microsoft.com/office/drawing/2014/main" val="8486961"/>
                    </a:ext>
                  </a:extLst>
                </a:gridCol>
                <a:gridCol w="410446">
                  <a:extLst>
                    <a:ext uri="{9D8B030D-6E8A-4147-A177-3AD203B41FA5}">
                      <a16:colId xmlns:a16="http://schemas.microsoft.com/office/drawing/2014/main" val="2718535559"/>
                    </a:ext>
                  </a:extLst>
                </a:gridCol>
                <a:gridCol w="410446">
                  <a:extLst>
                    <a:ext uri="{9D8B030D-6E8A-4147-A177-3AD203B41FA5}">
                      <a16:colId xmlns:a16="http://schemas.microsoft.com/office/drawing/2014/main" val="4117894817"/>
                    </a:ext>
                  </a:extLst>
                </a:gridCol>
                <a:gridCol w="410446">
                  <a:extLst>
                    <a:ext uri="{9D8B030D-6E8A-4147-A177-3AD203B41FA5}">
                      <a16:colId xmlns:a16="http://schemas.microsoft.com/office/drawing/2014/main" val="793579981"/>
                    </a:ext>
                  </a:extLst>
                </a:gridCol>
                <a:gridCol w="410446">
                  <a:extLst>
                    <a:ext uri="{9D8B030D-6E8A-4147-A177-3AD203B41FA5}">
                      <a16:colId xmlns:a16="http://schemas.microsoft.com/office/drawing/2014/main" val="2603799567"/>
                    </a:ext>
                  </a:extLst>
                </a:gridCol>
                <a:gridCol w="820891">
                  <a:extLst>
                    <a:ext uri="{9D8B030D-6E8A-4147-A177-3AD203B41FA5}">
                      <a16:colId xmlns:a16="http://schemas.microsoft.com/office/drawing/2014/main" val="1614436862"/>
                    </a:ext>
                  </a:extLst>
                </a:gridCol>
                <a:gridCol w="410446">
                  <a:extLst>
                    <a:ext uri="{9D8B030D-6E8A-4147-A177-3AD203B41FA5}">
                      <a16:colId xmlns:a16="http://schemas.microsoft.com/office/drawing/2014/main" val="4199212624"/>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rowSpan="7">
                  <a:txBody>
                    <a:bodyPr/>
                    <a:lstStyle/>
                    <a:p>
                      <a:pPr algn="ctr"/>
                      <a:r>
                        <a:rPr lang="en-US" dirty="0"/>
                        <a:t>…</a:t>
                      </a:r>
                    </a:p>
                  </a:txBody>
                  <a:tcPr anchor="ct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170636967"/>
                  </a:ext>
                </a:extLst>
              </a:tr>
              <a:tr h="370840">
                <a:tc>
                  <a:txBody>
                    <a:bodyPr/>
                    <a:lstStyle/>
                    <a:p>
                      <a:endParaRPr lang="en-US"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555727216"/>
                  </a:ext>
                </a:extLst>
              </a:tr>
              <a:tr h="37084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062793794"/>
                  </a:ext>
                </a:extLst>
              </a:tr>
              <a:tr h="370840">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130251917"/>
                  </a:ext>
                </a:extLst>
              </a:tr>
              <a:tr h="370840">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697905109"/>
                  </a:ext>
                </a:extLst>
              </a:tr>
              <a:tr h="741680">
                <a:tc gridSpan="7">
                  <a:txBody>
                    <a:bodyPr/>
                    <a:lstStyle/>
                    <a:p>
                      <a:pPr algn="ctr"/>
                      <a:r>
                        <a:rPr lang="en-US" b="1" dirty="0"/>
                        <a:t>…</a:t>
                      </a:r>
                    </a:p>
                  </a:txBody>
                  <a:tcPr anchor="ctr">
                    <a:lnR w="12700" cap="flat" cmpd="sng" algn="ctr">
                      <a:no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lnL w="12700" cap="flat" cmpd="sng" algn="ctr">
                      <a:no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3233732787"/>
                  </a:ext>
                </a:extLst>
              </a:tr>
              <a:tr h="370840">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2808746910"/>
                  </a:ext>
                </a:extLst>
              </a:tr>
            </a:tbl>
          </a:graphicData>
        </a:graphic>
      </p:graphicFrame>
      <p:sp>
        <p:nvSpPr>
          <p:cNvPr id="10" name="TextBox 9">
            <a:extLst>
              <a:ext uri="{FF2B5EF4-FFF2-40B4-BE49-F238E27FC236}">
                <a16:creationId xmlns:a16="http://schemas.microsoft.com/office/drawing/2014/main" id="{533184CD-DDA5-43E8-8103-A925DDD372B8}"/>
              </a:ext>
            </a:extLst>
          </p:cNvPr>
          <p:cNvSpPr txBox="1"/>
          <p:nvPr/>
        </p:nvSpPr>
        <p:spPr>
          <a:xfrm>
            <a:off x="2877712" y="1715651"/>
            <a:ext cx="3932078" cy="369332"/>
          </a:xfrm>
          <a:prstGeom prst="rect">
            <a:avLst/>
          </a:prstGeom>
          <a:noFill/>
        </p:spPr>
        <p:txBody>
          <a:bodyPr wrap="square" rtlCol="0">
            <a:spAutoFit/>
          </a:bodyPr>
          <a:lstStyle/>
          <a:p>
            <a:r>
              <a:rPr lang="en-US" b="1" dirty="0">
                <a:latin typeface="Garamond" panose="02020404030301010803" pitchFamily="18" charset="0"/>
              </a:rPr>
              <a:t>2 sub-dishes and their borders:</a:t>
            </a:r>
          </a:p>
        </p:txBody>
      </p:sp>
      <p:sp>
        <p:nvSpPr>
          <p:cNvPr id="11" name="TextBox 10">
            <a:extLst>
              <a:ext uri="{FF2B5EF4-FFF2-40B4-BE49-F238E27FC236}">
                <a16:creationId xmlns:a16="http://schemas.microsoft.com/office/drawing/2014/main" id="{C3622705-6CD2-4967-BBAA-133C6CBA6630}"/>
              </a:ext>
            </a:extLst>
          </p:cNvPr>
          <p:cNvSpPr txBox="1"/>
          <p:nvPr/>
        </p:nvSpPr>
        <p:spPr>
          <a:xfrm>
            <a:off x="251520" y="5249275"/>
            <a:ext cx="8580040" cy="1292662"/>
          </a:xfrm>
          <a:prstGeom prst="rect">
            <a:avLst/>
          </a:prstGeom>
          <a:noFill/>
        </p:spPr>
        <p:txBody>
          <a:bodyPr wrap="square" rtlCol="0">
            <a:spAutoFit/>
          </a:bodyPr>
          <a:lstStyle/>
          <a:p>
            <a:r>
              <a:rPr lang="en-US" b="1" dirty="0">
                <a:latin typeface="Garamond" panose="02020404030301010803" pitchFamily="18" charset="0"/>
              </a:rPr>
              <a:t>Downsides:</a:t>
            </a:r>
            <a:endParaRPr lang="en-US" dirty="0">
              <a:latin typeface="Garamond" panose="02020404030301010803" pitchFamily="18" charset="0"/>
            </a:endParaRPr>
          </a:p>
          <a:p>
            <a:r>
              <a:rPr lang="en-US" sz="1400" dirty="0">
                <a:latin typeface="Garamond" panose="02020404030301010803" pitchFamily="18" charset="0"/>
              </a:rPr>
              <a:t>For a sub-dish of height and width </a:t>
            </a:r>
            <a:r>
              <a:rPr lang="en-US" sz="1400" b="1" dirty="0">
                <a:latin typeface="Garamond" panose="02020404030301010803" pitchFamily="18" charset="0"/>
              </a:rPr>
              <a:t>n</a:t>
            </a:r>
            <a:r>
              <a:rPr lang="en-US" sz="1400" dirty="0">
                <a:latin typeface="Garamond" panose="02020404030301010803" pitchFamily="18" charset="0"/>
              </a:rPr>
              <a:t>, we need to receive and communicate </a:t>
            </a:r>
            <a:r>
              <a:rPr lang="en-US" sz="1400" b="1" dirty="0">
                <a:latin typeface="Garamond" panose="02020404030301010803" pitchFamily="18" charset="0"/>
              </a:rPr>
              <a:t>4(n+1) </a:t>
            </a:r>
            <a:r>
              <a:rPr lang="en-US" sz="1400" dirty="0">
                <a:latin typeface="Garamond" panose="02020404030301010803" pitchFamily="18" charset="0"/>
              </a:rPr>
              <a:t>values to the threads computing the adjacent regions in order to update the borders. </a:t>
            </a:r>
            <a:r>
              <a:rPr lang="en-US" sz="1400" b="1" dirty="0">
                <a:latin typeface="Garamond" panose="02020404030301010803" pitchFamily="18" charset="0"/>
              </a:rPr>
              <a:t>2n </a:t>
            </a:r>
            <a:r>
              <a:rPr lang="en-US" sz="1400" dirty="0">
                <a:latin typeface="Garamond" panose="02020404030301010803" pitchFamily="18" charset="0"/>
              </a:rPr>
              <a:t>values are located on the columns and can not be communicated in a single </a:t>
            </a:r>
            <a:r>
              <a:rPr lang="en-US" sz="1400" i="1" dirty="0">
                <a:latin typeface="Garamond" panose="02020404030301010803" pitchFamily="18" charset="0"/>
              </a:rPr>
              <a:t>send </a:t>
            </a:r>
            <a:r>
              <a:rPr lang="en-US" sz="1400" dirty="0">
                <a:latin typeface="Garamond" panose="02020404030301010803" pitchFamily="18" charset="0"/>
              </a:rPr>
              <a:t>and </a:t>
            </a:r>
            <a:r>
              <a:rPr lang="en-US" sz="1400" i="1" dirty="0">
                <a:latin typeface="Garamond" panose="02020404030301010803" pitchFamily="18" charset="0"/>
              </a:rPr>
              <a:t>receive </a:t>
            </a:r>
            <a:r>
              <a:rPr lang="en-US" sz="1400" dirty="0">
                <a:latin typeface="Garamond" panose="02020404030301010803" pitchFamily="18" charset="0"/>
              </a:rPr>
              <a:t>request (as their memory regions will not be contiguous). Therefore we need </a:t>
            </a:r>
            <a:r>
              <a:rPr lang="en-US" sz="1400" b="1" dirty="0">
                <a:latin typeface="Garamond" panose="02020404030301010803" pitchFamily="18" charset="0"/>
              </a:rPr>
              <a:t>2*(2n + 2) </a:t>
            </a:r>
            <a:r>
              <a:rPr lang="en-US" sz="1400" dirty="0">
                <a:latin typeface="Garamond" panose="02020404030301010803" pitchFamily="18" charset="0"/>
              </a:rPr>
              <a:t>request to send and receive the border values. Inter-process communication is slow! </a:t>
            </a:r>
            <a:r>
              <a:rPr lang="en-US" b="1" dirty="0">
                <a:latin typeface="Garamond" panose="02020404030301010803" pitchFamily="18" charset="0"/>
              </a:rPr>
              <a:t>Can we do better?</a:t>
            </a:r>
            <a:endParaRPr lang="en-US" sz="1400" b="1" dirty="0">
              <a:latin typeface="Garamond" panose="02020404030301010803" pitchFamily="18" charset="0"/>
            </a:endParaRPr>
          </a:p>
        </p:txBody>
      </p:sp>
    </p:spTree>
    <p:extLst>
      <p:ext uri="{BB962C8B-B14F-4D97-AF65-F5344CB8AC3E}">
        <p14:creationId xmlns:p14="http://schemas.microsoft.com/office/powerpoint/2010/main" val="304596931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BE58072-A89D-4392-A176-C625F9B5B47A}"/>
              </a:ext>
            </a:extLst>
          </p:cNvPr>
          <p:cNvGraphicFramePr>
            <a:graphicFrameLocks noGrp="1"/>
          </p:cNvGraphicFramePr>
          <p:nvPr>
            <p:extLst>
              <p:ext uri="{D42A27DB-BD31-4B8C-83A1-F6EECF244321}">
                <p14:modId xmlns:p14="http://schemas.microsoft.com/office/powerpoint/2010/main" val="1586576647"/>
              </p:ext>
            </p:extLst>
          </p:nvPr>
        </p:nvGraphicFramePr>
        <p:xfrm>
          <a:off x="251520" y="1660199"/>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2038183744"/>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691474">
                <a:tc gridSpan="10">
                  <a:txBody>
                    <a:bodyPr/>
                    <a:lstStyle/>
                    <a:p>
                      <a:pPr algn="ctr"/>
                      <a:r>
                        <a:rPr lang="en-US" b="1"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10616953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263817512"/>
                  </a:ext>
                </a:extLst>
              </a:tr>
            </a:tbl>
          </a:graphicData>
        </a:graphic>
      </p:graphicFrame>
      <p:sp>
        <p:nvSpPr>
          <p:cNvPr id="6" name="TextBox 5">
            <a:extLst>
              <a:ext uri="{FF2B5EF4-FFF2-40B4-BE49-F238E27FC236}">
                <a16:creationId xmlns:a16="http://schemas.microsoft.com/office/drawing/2014/main" id="{5AD88D06-C66B-45D6-ABBF-FAEFB204554A}"/>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sp>
        <p:nvSpPr>
          <p:cNvPr id="7" name="TextBox 6">
            <a:extLst>
              <a:ext uri="{FF2B5EF4-FFF2-40B4-BE49-F238E27FC236}">
                <a16:creationId xmlns:a16="http://schemas.microsoft.com/office/drawing/2014/main" id="{0AB065C7-D041-44D6-B95B-665CD96B7CF8}"/>
              </a:ext>
            </a:extLst>
          </p:cNvPr>
          <p:cNvSpPr txBox="1"/>
          <p:nvPr/>
        </p:nvSpPr>
        <p:spPr>
          <a:xfrm>
            <a:off x="4932040" y="1660199"/>
            <a:ext cx="4032448" cy="1661993"/>
          </a:xfrm>
          <a:prstGeom prst="rect">
            <a:avLst/>
          </a:prstGeom>
          <a:noFill/>
        </p:spPr>
        <p:txBody>
          <a:bodyPr wrap="square" rtlCol="0">
            <a:spAutoFit/>
          </a:bodyPr>
          <a:lstStyle/>
          <a:p>
            <a:r>
              <a:rPr lang="en-US" b="1" dirty="0">
                <a:latin typeface="Garamond" panose="02020404030301010803" pitchFamily="18" charset="0"/>
              </a:rPr>
              <a:t>Idea</a:t>
            </a:r>
            <a:r>
              <a:rPr lang="en-US" dirty="0">
                <a:latin typeface="Garamond" panose="02020404030301010803" pitchFamily="18" charset="0"/>
              </a:rPr>
              <a:t>: </a:t>
            </a:r>
          </a:p>
          <a:p>
            <a:r>
              <a:rPr lang="en-US" sz="1400" dirty="0">
                <a:latin typeface="Garamond" panose="02020404030301010803" pitchFamily="18" charset="0"/>
              </a:rPr>
              <a:t>Assign each thread a sub-dish consisting of </a:t>
            </a:r>
            <a:r>
              <a:rPr lang="en-US" sz="1400" b="1" dirty="0">
                <a:latin typeface="Garamond" panose="02020404030301010803" pitchFamily="18" charset="0"/>
              </a:rPr>
              <a:t>n</a:t>
            </a:r>
            <a:r>
              <a:rPr lang="en-US" sz="1400" dirty="0">
                <a:latin typeface="Garamond" panose="02020404030301010803" pitchFamily="18" charset="0"/>
              </a:rPr>
              <a:t> rows, where </a:t>
            </a:r>
            <a:r>
              <a:rPr lang="en-US" sz="1400" b="1" dirty="0">
                <a:latin typeface="Garamond" panose="02020404030301010803" pitchFamily="18" charset="0"/>
              </a:rPr>
              <a:t>n</a:t>
            </a:r>
            <a:r>
              <a:rPr lang="en-US" sz="1400" dirty="0">
                <a:latin typeface="Garamond" panose="02020404030301010803" pitchFamily="18" charset="0"/>
              </a:rPr>
              <a:t> is the height of the dish divided by the number of threads. Now every sub-dish has only 2 borders, which are rows themselves and therefore can be send and received through a single query (since they are contiguous memory regions).</a:t>
            </a:r>
          </a:p>
        </p:txBody>
      </p:sp>
    </p:spTree>
    <p:extLst>
      <p:ext uri="{BB962C8B-B14F-4D97-AF65-F5344CB8AC3E}">
        <p14:creationId xmlns:p14="http://schemas.microsoft.com/office/powerpoint/2010/main" val="15454045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753D27F-7B3C-4399-854D-CF9E949F4037}"/>
              </a:ext>
            </a:extLst>
          </p:cNvPr>
          <p:cNvGraphicFramePr>
            <a:graphicFrameLocks noGrp="1"/>
          </p:cNvGraphicFramePr>
          <p:nvPr>
            <p:extLst>
              <p:ext uri="{D42A27DB-BD31-4B8C-83A1-F6EECF244321}">
                <p14:modId xmlns:p14="http://schemas.microsoft.com/office/powerpoint/2010/main" val="1128549050"/>
              </p:ext>
            </p:extLst>
          </p:nvPr>
        </p:nvGraphicFramePr>
        <p:xfrm>
          <a:off x="251520" y="1660199"/>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5" name="TextBox 4">
            <a:extLst>
              <a:ext uri="{FF2B5EF4-FFF2-40B4-BE49-F238E27FC236}">
                <a16:creationId xmlns:a16="http://schemas.microsoft.com/office/drawing/2014/main" id="{5C0D31E6-A3D7-42E2-8410-25E59B895251}"/>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sp>
        <p:nvSpPr>
          <p:cNvPr id="6" name="TextBox 5">
            <a:extLst>
              <a:ext uri="{FF2B5EF4-FFF2-40B4-BE49-F238E27FC236}">
                <a16:creationId xmlns:a16="http://schemas.microsoft.com/office/drawing/2014/main" id="{513E1472-F21E-4F5B-A44A-D0E562BDEDB9}"/>
              </a:ext>
            </a:extLst>
          </p:cNvPr>
          <p:cNvSpPr txBox="1"/>
          <p:nvPr/>
        </p:nvSpPr>
        <p:spPr>
          <a:xfrm>
            <a:off x="4932040" y="1660199"/>
            <a:ext cx="4032448" cy="1661993"/>
          </a:xfrm>
          <a:prstGeom prst="rect">
            <a:avLst/>
          </a:prstGeom>
          <a:noFill/>
        </p:spPr>
        <p:txBody>
          <a:bodyPr wrap="square" rtlCol="0">
            <a:spAutoFit/>
          </a:bodyPr>
          <a:lstStyle/>
          <a:p>
            <a:r>
              <a:rPr lang="en-US" b="1" dirty="0">
                <a:latin typeface="Garamond" panose="02020404030301010803" pitchFamily="18" charset="0"/>
              </a:rPr>
              <a:t>Idea</a:t>
            </a:r>
            <a:r>
              <a:rPr lang="en-US" dirty="0">
                <a:latin typeface="Garamond" panose="02020404030301010803" pitchFamily="18" charset="0"/>
              </a:rPr>
              <a:t>: </a:t>
            </a:r>
          </a:p>
          <a:p>
            <a:r>
              <a:rPr lang="en-US" sz="1400" dirty="0">
                <a:latin typeface="Garamond" panose="02020404030301010803" pitchFamily="18" charset="0"/>
              </a:rPr>
              <a:t>Assign each thread a sub-dish consisting of </a:t>
            </a:r>
            <a:r>
              <a:rPr lang="en-US" sz="1400" b="1" dirty="0">
                <a:latin typeface="Garamond" panose="02020404030301010803" pitchFamily="18" charset="0"/>
              </a:rPr>
              <a:t>n</a:t>
            </a:r>
            <a:r>
              <a:rPr lang="en-US" sz="1400" dirty="0">
                <a:latin typeface="Garamond" panose="02020404030301010803" pitchFamily="18" charset="0"/>
              </a:rPr>
              <a:t> rows, where </a:t>
            </a:r>
            <a:r>
              <a:rPr lang="en-US" sz="1400" b="1" dirty="0">
                <a:latin typeface="Garamond" panose="02020404030301010803" pitchFamily="18" charset="0"/>
              </a:rPr>
              <a:t>n</a:t>
            </a:r>
            <a:r>
              <a:rPr lang="en-US" sz="1400" dirty="0">
                <a:latin typeface="Garamond" panose="02020404030301010803" pitchFamily="18" charset="0"/>
              </a:rPr>
              <a:t> is the height of the dish divided by the number of threads. Now every sub-dish has only 2 borders, which are rows themselves and therefore can be send and received through a single query (since they are contiguous memory regions).</a:t>
            </a:r>
          </a:p>
        </p:txBody>
      </p:sp>
      <p:sp>
        <p:nvSpPr>
          <p:cNvPr id="7" name="TextBox 6">
            <a:extLst>
              <a:ext uri="{FF2B5EF4-FFF2-40B4-BE49-F238E27FC236}">
                <a16:creationId xmlns:a16="http://schemas.microsoft.com/office/drawing/2014/main" id="{1E02263C-9D4B-4C0C-8265-132FFC722001}"/>
              </a:ext>
            </a:extLst>
          </p:cNvPr>
          <p:cNvSpPr txBox="1"/>
          <p:nvPr/>
        </p:nvSpPr>
        <p:spPr>
          <a:xfrm>
            <a:off x="4932040" y="3535808"/>
            <a:ext cx="4032448" cy="3170099"/>
          </a:xfrm>
          <a:prstGeom prst="rect">
            <a:avLst/>
          </a:prstGeom>
          <a:noFill/>
        </p:spPr>
        <p:txBody>
          <a:bodyPr wrap="square" rtlCol="0">
            <a:spAutoFit/>
          </a:bodyPr>
          <a:lstStyle/>
          <a:p>
            <a:r>
              <a:rPr lang="en-US" b="1" dirty="0">
                <a:latin typeface="Garamond" panose="02020404030301010803" pitchFamily="18" charset="0"/>
              </a:rPr>
              <a:t>Problem:</a:t>
            </a:r>
            <a:endParaRPr lang="en-US" dirty="0">
              <a:latin typeface="Garamond" panose="02020404030301010803" pitchFamily="18" charset="0"/>
            </a:endParaRPr>
          </a:p>
          <a:p>
            <a:r>
              <a:rPr lang="en-US" sz="1400" dirty="0">
                <a:latin typeface="Garamond" panose="02020404030301010803" pitchFamily="18" charset="0"/>
              </a:rPr>
              <a:t>The height of the dish may not be divisible by the number of threads. How do we split the workload more fairly?</a:t>
            </a:r>
          </a:p>
          <a:p>
            <a:r>
              <a:rPr lang="en-US" sz="1400" b="1" dirty="0">
                <a:latin typeface="Garamond" panose="02020404030301010803" pitchFamily="18" charset="0"/>
              </a:rPr>
              <a:t>Example: </a:t>
            </a:r>
            <a:r>
              <a:rPr lang="en-US" sz="1400" dirty="0">
                <a:latin typeface="Garamond" panose="02020404030301010803" pitchFamily="18" charset="0"/>
              </a:rPr>
              <a:t>Height is 160 and we have 15 threads. </a:t>
            </a:r>
          </a:p>
          <a:p>
            <a:r>
              <a:rPr lang="en-US" sz="1400" dirty="0">
                <a:latin typeface="Garamond" panose="02020404030301010803" pitchFamily="18" charset="0"/>
              </a:rPr>
              <a:t>160/15 ~ 10. </a:t>
            </a:r>
          </a:p>
          <a:p>
            <a:r>
              <a:rPr lang="en-US" sz="1400" b="1" dirty="0">
                <a:latin typeface="Garamond" panose="02020404030301010803" pitchFamily="18" charset="0"/>
              </a:rPr>
              <a:t>One solution: </a:t>
            </a:r>
            <a:r>
              <a:rPr lang="en-US" sz="1400" dirty="0">
                <a:latin typeface="Garamond" panose="02020404030301010803" pitchFamily="18" charset="0"/>
              </a:rPr>
              <a:t>Give the first 14 threads 10 rows, and the last thread the rest. The last will get 160-14*10 = 20 rows, that is </a:t>
            </a:r>
            <a:r>
              <a:rPr lang="en-US" sz="1400" b="1" dirty="0">
                <a:latin typeface="Garamond" panose="02020404030301010803" pitchFamily="18" charset="0"/>
              </a:rPr>
              <a:t>twice as much </a:t>
            </a:r>
            <a:r>
              <a:rPr lang="en-US" sz="1400" dirty="0">
                <a:latin typeface="Garamond" panose="02020404030301010803" pitchFamily="18" charset="0"/>
              </a:rPr>
              <a:t>as the first 14 threads!</a:t>
            </a:r>
          </a:p>
          <a:p>
            <a:r>
              <a:rPr lang="en-US" sz="1400" b="1" dirty="0">
                <a:latin typeface="Garamond" panose="02020404030301010803" pitchFamily="18" charset="0"/>
              </a:rPr>
              <a:t>We can do better:</a:t>
            </a:r>
            <a:r>
              <a:rPr lang="en-US" sz="1400" dirty="0">
                <a:latin typeface="Garamond" panose="02020404030301010803" pitchFamily="18" charset="0"/>
              </a:rPr>
              <a:t> 160%15 = </a:t>
            </a:r>
            <a:r>
              <a:rPr lang="en-US" sz="1400" b="1" dirty="0">
                <a:latin typeface="Garamond" panose="02020404030301010803" pitchFamily="18" charset="0"/>
              </a:rPr>
              <a:t>10</a:t>
            </a:r>
            <a:r>
              <a:rPr lang="en-US" sz="1400" dirty="0">
                <a:latin typeface="Garamond" panose="02020404030301010803" pitchFamily="18" charset="0"/>
              </a:rPr>
              <a:t>. Give the first </a:t>
            </a:r>
            <a:r>
              <a:rPr lang="en-US" sz="1400" b="1" dirty="0">
                <a:latin typeface="Garamond" panose="02020404030301010803" pitchFamily="18" charset="0"/>
              </a:rPr>
              <a:t>10</a:t>
            </a:r>
            <a:r>
              <a:rPr lang="en-US" sz="1400" dirty="0">
                <a:latin typeface="Garamond" panose="02020404030301010803" pitchFamily="18" charset="0"/>
              </a:rPr>
              <a:t> threads one more row, and the rest 160/15 rows.</a:t>
            </a:r>
          </a:p>
          <a:p>
            <a:r>
              <a:rPr lang="en-US" sz="1400" b="1" dirty="0">
                <a:latin typeface="Garamond" panose="02020404030301010803" pitchFamily="18" charset="0"/>
              </a:rPr>
              <a:t>This will yield</a:t>
            </a:r>
            <a:r>
              <a:rPr lang="en-US" sz="1400" dirty="0">
                <a:latin typeface="Garamond" panose="02020404030301010803" pitchFamily="18" charset="0"/>
              </a:rPr>
              <a:t> 11*10 + 5*10 = 110+50 = 160 rows. The first ten threads will have 11, and the last five – 10 rows.</a:t>
            </a:r>
            <a:endParaRPr lang="en-US" sz="1400" b="1" dirty="0">
              <a:latin typeface="Garamond" panose="02020404030301010803" pitchFamily="18" charset="0"/>
            </a:endParaRPr>
          </a:p>
        </p:txBody>
      </p:sp>
    </p:spTree>
    <p:extLst>
      <p:ext uri="{BB962C8B-B14F-4D97-AF65-F5344CB8AC3E}">
        <p14:creationId xmlns:p14="http://schemas.microsoft.com/office/powerpoint/2010/main" val="100654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7DFF9-A2F4-4960-A922-4A215ACB6F71}"/>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Model</a:t>
            </a:r>
          </a:p>
        </p:txBody>
      </p:sp>
      <p:pic>
        <p:nvPicPr>
          <p:cNvPr id="6" name="Picture 5">
            <a:extLst>
              <a:ext uri="{FF2B5EF4-FFF2-40B4-BE49-F238E27FC236}">
                <a16:creationId xmlns:a16="http://schemas.microsoft.com/office/drawing/2014/main" id="{74D7C1B5-DF1A-4E04-B66A-7C4D0349780E}"/>
              </a:ext>
            </a:extLst>
          </p:cNvPr>
          <p:cNvPicPr>
            <a:picLocks noChangeAspect="1"/>
          </p:cNvPicPr>
          <p:nvPr/>
        </p:nvPicPr>
        <p:blipFill>
          <a:blip r:embed="rId2"/>
          <a:stretch>
            <a:fillRect/>
          </a:stretch>
        </p:blipFill>
        <p:spPr>
          <a:xfrm>
            <a:off x="1723193" y="1601798"/>
            <a:ext cx="5697614" cy="331684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FA8E7A2-91BB-4990-BAFB-35CC9A004CEE}"/>
              </a:ext>
            </a:extLst>
          </p:cNvPr>
          <p:cNvSpPr txBox="1"/>
          <p:nvPr/>
        </p:nvSpPr>
        <p:spPr>
          <a:xfrm>
            <a:off x="395536" y="5157192"/>
            <a:ext cx="8611603" cy="1200329"/>
          </a:xfrm>
          <a:prstGeom prst="rect">
            <a:avLst/>
          </a:prstGeom>
          <a:noFill/>
        </p:spPr>
        <p:txBody>
          <a:bodyPr wrap="square" rtlCol="0">
            <a:spAutoFit/>
          </a:bodyPr>
          <a:lstStyle/>
          <a:p>
            <a:r>
              <a:rPr lang="en-US" dirty="0">
                <a:latin typeface="Garamond" panose="02020404030301010803" pitchFamily="18" charset="0"/>
              </a:rPr>
              <a:t>We can split the dish into sub-dishes that have an approximately equal size. Since updating a cell takes the same amount of computations regardless of the properties of the cell or the dish, updating the sub-dishes should also take an approximately equal time. Therefore it is optimal to use the </a:t>
            </a:r>
            <a:r>
              <a:rPr lang="en-US" b="1" dirty="0">
                <a:latin typeface="Garamond" panose="02020404030301010803" pitchFamily="18" charset="0"/>
              </a:rPr>
              <a:t>Single Program Multiple Data</a:t>
            </a:r>
            <a:r>
              <a:rPr lang="en-US" dirty="0">
                <a:latin typeface="Garamond" panose="02020404030301010803" pitchFamily="18" charset="0"/>
              </a:rPr>
              <a:t> model.</a:t>
            </a:r>
          </a:p>
        </p:txBody>
      </p:sp>
    </p:spTree>
    <p:extLst>
      <p:ext uri="{BB962C8B-B14F-4D97-AF65-F5344CB8AC3E}">
        <p14:creationId xmlns:p14="http://schemas.microsoft.com/office/powerpoint/2010/main" val="2986981124"/>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5C1C-92D7-4058-8B8B-08BB27BB6B69}"/>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Implementation</a:t>
            </a:r>
          </a:p>
        </p:txBody>
      </p:sp>
      <p:sp>
        <p:nvSpPr>
          <p:cNvPr id="5" name="TextBox 4">
            <a:extLst>
              <a:ext uri="{FF2B5EF4-FFF2-40B4-BE49-F238E27FC236}">
                <a16:creationId xmlns:a16="http://schemas.microsoft.com/office/drawing/2014/main" id="{B043451A-D707-48B0-92EA-489039C16540}"/>
              </a:ext>
            </a:extLst>
          </p:cNvPr>
          <p:cNvSpPr txBox="1"/>
          <p:nvPr/>
        </p:nvSpPr>
        <p:spPr>
          <a:xfrm>
            <a:off x="266199" y="1700808"/>
            <a:ext cx="8611603" cy="584775"/>
          </a:xfrm>
          <a:prstGeom prst="rect">
            <a:avLst/>
          </a:prstGeom>
          <a:noFill/>
        </p:spPr>
        <p:txBody>
          <a:bodyPr wrap="square" rtlCol="0">
            <a:spAutoFit/>
          </a:bodyPr>
          <a:lstStyle/>
          <a:p>
            <a:r>
              <a:rPr lang="en-US" sz="1600" dirty="0">
                <a:latin typeface="Garamond" panose="02020404030301010803" pitchFamily="18" charset="0"/>
              </a:rPr>
              <a:t>All threads will execute the same program. They will also perform the same computations, except the root thread, which should also be responsible for input and output.</a:t>
            </a:r>
          </a:p>
        </p:txBody>
      </p:sp>
      <p:sp>
        <p:nvSpPr>
          <p:cNvPr id="6" name="TextBox 5">
            <a:extLst>
              <a:ext uri="{FF2B5EF4-FFF2-40B4-BE49-F238E27FC236}">
                <a16:creationId xmlns:a16="http://schemas.microsoft.com/office/drawing/2014/main" id="{DE24D609-7D41-4EB7-B1F4-1C82F888BD78}"/>
              </a:ext>
            </a:extLst>
          </p:cNvPr>
          <p:cNvSpPr txBox="1"/>
          <p:nvPr/>
        </p:nvSpPr>
        <p:spPr>
          <a:xfrm>
            <a:off x="266198" y="2285583"/>
            <a:ext cx="8611603" cy="830997"/>
          </a:xfrm>
          <a:prstGeom prst="rect">
            <a:avLst/>
          </a:prstGeom>
          <a:noFill/>
        </p:spPr>
        <p:txBody>
          <a:bodyPr wrap="square" rtlCol="0">
            <a:spAutoFit/>
          </a:bodyPr>
          <a:lstStyle/>
          <a:p>
            <a:r>
              <a:rPr lang="en-US" sz="1600" dirty="0">
                <a:latin typeface="Garamond" panose="02020404030301010803" pitchFamily="18" charset="0"/>
              </a:rPr>
              <a:t>The input consists of the dish and the number of generations that need to be skipped. From the input we should also be able to infer the size of the dish.  We wish to share the number of iterations, the size of the dish and the appropriate sub-dishes with the rest of the threads.</a:t>
            </a:r>
          </a:p>
        </p:txBody>
      </p:sp>
      <p:sp>
        <p:nvSpPr>
          <p:cNvPr id="9" name="Rectangle 8">
            <a:extLst>
              <a:ext uri="{FF2B5EF4-FFF2-40B4-BE49-F238E27FC236}">
                <a16:creationId xmlns:a16="http://schemas.microsoft.com/office/drawing/2014/main" id="{0084255D-FA89-4836-A66C-07F3B7ABE7AA}"/>
              </a:ext>
            </a:extLst>
          </p:cNvPr>
          <p:cNvSpPr/>
          <p:nvPr/>
        </p:nvSpPr>
        <p:spPr>
          <a:xfrm>
            <a:off x="5408073" y="4326195"/>
            <a:ext cx="3456384" cy="830997"/>
          </a:xfrm>
          <a:prstGeom prst="rect">
            <a:avLst/>
          </a:prstGeom>
        </p:spPr>
        <p:txBody>
          <a:bodyPr wrap="square">
            <a:spAutoFit/>
          </a:bodyPr>
          <a:lstStyle/>
          <a:p>
            <a:r>
              <a:rPr lang="en-US" sz="1600" dirty="0">
                <a:latin typeface="Garamond" panose="02020404030301010803" pitchFamily="18" charset="0"/>
              </a:rPr>
              <a:t>The number of iterations and the size of the dish is the same for all threads, so we can </a:t>
            </a:r>
            <a:r>
              <a:rPr lang="en-US" sz="1600" dirty="0">
                <a:latin typeface="Courier New" panose="02070309020205020404" pitchFamily="49" charset="0"/>
                <a:cs typeface="Courier New" panose="02070309020205020404" pitchFamily="49" charset="0"/>
              </a:rPr>
              <a:t>Broadcast</a:t>
            </a:r>
            <a:r>
              <a:rPr lang="en-US" sz="1600" dirty="0">
                <a:latin typeface="Garamond" panose="02020404030301010803" pitchFamily="18" charset="0"/>
              </a:rPr>
              <a:t>.</a:t>
            </a:r>
            <a:endParaRPr lang="en-US" sz="1600" dirty="0"/>
          </a:p>
        </p:txBody>
      </p:sp>
      <p:pic>
        <p:nvPicPr>
          <p:cNvPr id="10" name="Picture 9">
            <a:extLst>
              <a:ext uri="{FF2B5EF4-FFF2-40B4-BE49-F238E27FC236}">
                <a16:creationId xmlns:a16="http://schemas.microsoft.com/office/drawing/2014/main" id="{3DB3A00B-EE37-49A1-8DCF-4F9E3AE30CA5}"/>
              </a:ext>
            </a:extLst>
          </p:cNvPr>
          <p:cNvPicPr>
            <a:picLocks noChangeAspect="1"/>
          </p:cNvPicPr>
          <p:nvPr/>
        </p:nvPicPr>
        <p:blipFill>
          <a:blip r:embed="rId2"/>
          <a:stretch>
            <a:fillRect/>
          </a:stretch>
        </p:blipFill>
        <p:spPr>
          <a:xfrm>
            <a:off x="279543" y="3212976"/>
            <a:ext cx="4678232" cy="35464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5778737"/>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EB8BC7-29BE-4382-98CC-289E6FDD99F5}"/>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graphicFrame>
        <p:nvGraphicFramePr>
          <p:cNvPr id="6" name="Table 4">
            <a:extLst>
              <a:ext uri="{FF2B5EF4-FFF2-40B4-BE49-F238E27FC236}">
                <a16:creationId xmlns:a16="http://schemas.microsoft.com/office/drawing/2014/main" id="{A75E5753-5B35-4D0B-8F48-1D594099DBF3}"/>
              </a:ext>
            </a:extLst>
          </p:cNvPr>
          <p:cNvGraphicFramePr>
            <a:graphicFrameLocks noGrp="1"/>
          </p:cNvGraphicFramePr>
          <p:nvPr>
            <p:extLst>
              <p:ext uri="{D42A27DB-BD31-4B8C-83A1-F6EECF244321}">
                <p14:modId xmlns:p14="http://schemas.microsoft.com/office/powerpoint/2010/main" val="1064091141"/>
              </p:ext>
            </p:extLst>
          </p:nvPr>
        </p:nvGraphicFramePr>
        <p:xfrm>
          <a:off x="2327920" y="1617078"/>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7" name="TextBox 6">
            <a:extLst>
              <a:ext uri="{FF2B5EF4-FFF2-40B4-BE49-F238E27FC236}">
                <a16:creationId xmlns:a16="http://schemas.microsoft.com/office/drawing/2014/main" id="{2807D0B2-BD1D-4792-8376-C4B5F45CA633}"/>
              </a:ext>
            </a:extLst>
          </p:cNvPr>
          <p:cNvSpPr txBox="1"/>
          <p:nvPr/>
        </p:nvSpPr>
        <p:spPr>
          <a:xfrm>
            <a:off x="3928234" y="2181895"/>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1</a:t>
            </a:r>
          </a:p>
        </p:txBody>
      </p:sp>
      <p:sp>
        <p:nvSpPr>
          <p:cNvPr id="8" name="TextBox 7">
            <a:extLst>
              <a:ext uri="{FF2B5EF4-FFF2-40B4-BE49-F238E27FC236}">
                <a16:creationId xmlns:a16="http://schemas.microsoft.com/office/drawing/2014/main" id="{3B056451-66A7-460B-9B00-2E09BD5E57AA}"/>
              </a:ext>
            </a:extLst>
          </p:cNvPr>
          <p:cNvSpPr txBox="1"/>
          <p:nvPr/>
        </p:nvSpPr>
        <p:spPr>
          <a:xfrm>
            <a:off x="3928234" y="3622055"/>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2</a:t>
            </a:r>
          </a:p>
        </p:txBody>
      </p:sp>
      <p:sp>
        <p:nvSpPr>
          <p:cNvPr id="11" name="TextBox 10">
            <a:extLst>
              <a:ext uri="{FF2B5EF4-FFF2-40B4-BE49-F238E27FC236}">
                <a16:creationId xmlns:a16="http://schemas.microsoft.com/office/drawing/2014/main" id="{18A8607C-2262-4888-BDE0-D84C4774DDBD}"/>
              </a:ext>
            </a:extLst>
          </p:cNvPr>
          <p:cNvSpPr txBox="1"/>
          <p:nvPr/>
        </p:nvSpPr>
        <p:spPr>
          <a:xfrm>
            <a:off x="3945213" y="5998319"/>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m</a:t>
            </a:r>
          </a:p>
        </p:txBody>
      </p:sp>
      <p:sp>
        <p:nvSpPr>
          <p:cNvPr id="12" name="TextBox 11">
            <a:extLst>
              <a:ext uri="{FF2B5EF4-FFF2-40B4-BE49-F238E27FC236}">
                <a16:creationId xmlns:a16="http://schemas.microsoft.com/office/drawing/2014/main" id="{E6E5CA00-DF62-4C04-BB1A-2AB777B05F9B}"/>
              </a:ext>
            </a:extLst>
          </p:cNvPr>
          <p:cNvSpPr txBox="1"/>
          <p:nvPr/>
        </p:nvSpPr>
        <p:spPr>
          <a:xfrm>
            <a:off x="3928234" y="462552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3</a:t>
            </a:r>
          </a:p>
        </p:txBody>
      </p:sp>
    </p:spTree>
    <p:extLst>
      <p:ext uri="{BB962C8B-B14F-4D97-AF65-F5344CB8AC3E}">
        <p14:creationId xmlns:p14="http://schemas.microsoft.com/office/powerpoint/2010/main" val="361125052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23ADB3B-8888-4A39-A7EA-E9C813F2BFAB}"/>
              </a:ext>
            </a:extLst>
          </p:cNvPr>
          <p:cNvGraphicFramePr>
            <a:graphicFrameLocks noGrp="1"/>
          </p:cNvGraphicFramePr>
          <p:nvPr>
            <p:extLst>
              <p:ext uri="{D42A27DB-BD31-4B8C-83A1-F6EECF244321}">
                <p14:modId xmlns:p14="http://schemas.microsoft.com/office/powerpoint/2010/main" val="2630541824"/>
              </p:ext>
            </p:extLst>
          </p:nvPr>
        </p:nvGraphicFramePr>
        <p:xfrm>
          <a:off x="406400" y="1988840"/>
          <a:ext cx="8331200" cy="370840"/>
        </p:xfrm>
        <a:graphic>
          <a:graphicData uri="http://schemas.openxmlformats.org/drawingml/2006/table">
            <a:tbl>
              <a:tblPr firstRow="1" bandRow="1">
                <a:tableStyleId>{7DF18680-E054-41AD-8BC1-D1AEF772440D}</a:tableStyleId>
              </a:tblPr>
              <a:tblGrid>
                <a:gridCol w="208280">
                  <a:extLst>
                    <a:ext uri="{9D8B030D-6E8A-4147-A177-3AD203B41FA5}">
                      <a16:colId xmlns:a16="http://schemas.microsoft.com/office/drawing/2014/main" val="1320525628"/>
                    </a:ext>
                  </a:extLst>
                </a:gridCol>
                <a:gridCol w="208280">
                  <a:extLst>
                    <a:ext uri="{9D8B030D-6E8A-4147-A177-3AD203B41FA5}">
                      <a16:colId xmlns:a16="http://schemas.microsoft.com/office/drawing/2014/main" val="994981831"/>
                    </a:ext>
                  </a:extLst>
                </a:gridCol>
                <a:gridCol w="624840">
                  <a:extLst>
                    <a:ext uri="{9D8B030D-6E8A-4147-A177-3AD203B41FA5}">
                      <a16:colId xmlns:a16="http://schemas.microsoft.com/office/drawing/2014/main" val="1736791400"/>
                    </a:ext>
                  </a:extLst>
                </a:gridCol>
                <a:gridCol w="208280">
                  <a:extLst>
                    <a:ext uri="{9D8B030D-6E8A-4147-A177-3AD203B41FA5}">
                      <a16:colId xmlns:a16="http://schemas.microsoft.com/office/drawing/2014/main" val="972203477"/>
                    </a:ext>
                  </a:extLst>
                </a:gridCol>
                <a:gridCol w="208280">
                  <a:extLst>
                    <a:ext uri="{9D8B030D-6E8A-4147-A177-3AD203B41FA5}">
                      <a16:colId xmlns:a16="http://schemas.microsoft.com/office/drawing/2014/main" val="1771226808"/>
                    </a:ext>
                  </a:extLst>
                </a:gridCol>
                <a:gridCol w="208280">
                  <a:extLst>
                    <a:ext uri="{9D8B030D-6E8A-4147-A177-3AD203B41FA5}">
                      <a16:colId xmlns:a16="http://schemas.microsoft.com/office/drawing/2014/main" val="4153491790"/>
                    </a:ext>
                  </a:extLst>
                </a:gridCol>
                <a:gridCol w="208280">
                  <a:extLst>
                    <a:ext uri="{9D8B030D-6E8A-4147-A177-3AD203B41FA5}">
                      <a16:colId xmlns:a16="http://schemas.microsoft.com/office/drawing/2014/main" val="580222123"/>
                    </a:ext>
                  </a:extLst>
                </a:gridCol>
                <a:gridCol w="624840">
                  <a:extLst>
                    <a:ext uri="{9D8B030D-6E8A-4147-A177-3AD203B41FA5}">
                      <a16:colId xmlns:a16="http://schemas.microsoft.com/office/drawing/2014/main" val="2980576668"/>
                    </a:ext>
                  </a:extLst>
                </a:gridCol>
                <a:gridCol w="208280">
                  <a:extLst>
                    <a:ext uri="{9D8B030D-6E8A-4147-A177-3AD203B41FA5}">
                      <a16:colId xmlns:a16="http://schemas.microsoft.com/office/drawing/2014/main" val="1555549172"/>
                    </a:ext>
                  </a:extLst>
                </a:gridCol>
                <a:gridCol w="208280">
                  <a:extLst>
                    <a:ext uri="{9D8B030D-6E8A-4147-A177-3AD203B41FA5}">
                      <a16:colId xmlns:a16="http://schemas.microsoft.com/office/drawing/2014/main" val="1474481289"/>
                    </a:ext>
                  </a:extLst>
                </a:gridCol>
                <a:gridCol w="208280">
                  <a:extLst>
                    <a:ext uri="{9D8B030D-6E8A-4147-A177-3AD203B41FA5}">
                      <a16:colId xmlns:a16="http://schemas.microsoft.com/office/drawing/2014/main" val="3105794319"/>
                    </a:ext>
                  </a:extLst>
                </a:gridCol>
                <a:gridCol w="208280">
                  <a:extLst>
                    <a:ext uri="{9D8B030D-6E8A-4147-A177-3AD203B41FA5}">
                      <a16:colId xmlns:a16="http://schemas.microsoft.com/office/drawing/2014/main" val="528687758"/>
                    </a:ext>
                  </a:extLst>
                </a:gridCol>
                <a:gridCol w="624840">
                  <a:extLst>
                    <a:ext uri="{9D8B030D-6E8A-4147-A177-3AD203B41FA5}">
                      <a16:colId xmlns:a16="http://schemas.microsoft.com/office/drawing/2014/main" val="3790221224"/>
                    </a:ext>
                  </a:extLst>
                </a:gridCol>
                <a:gridCol w="208280">
                  <a:extLst>
                    <a:ext uri="{9D8B030D-6E8A-4147-A177-3AD203B41FA5}">
                      <a16:colId xmlns:a16="http://schemas.microsoft.com/office/drawing/2014/main" val="2700644276"/>
                    </a:ext>
                  </a:extLst>
                </a:gridCol>
                <a:gridCol w="208280">
                  <a:extLst>
                    <a:ext uri="{9D8B030D-6E8A-4147-A177-3AD203B41FA5}">
                      <a16:colId xmlns:a16="http://schemas.microsoft.com/office/drawing/2014/main" val="3957239996"/>
                    </a:ext>
                  </a:extLst>
                </a:gridCol>
                <a:gridCol w="208280">
                  <a:extLst>
                    <a:ext uri="{9D8B030D-6E8A-4147-A177-3AD203B41FA5}">
                      <a16:colId xmlns:a16="http://schemas.microsoft.com/office/drawing/2014/main" val="3634540198"/>
                    </a:ext>
                  </a:extLst>
                </a:gridCol>
                <a:gridCol w="208280">
                  <a:extLst>
                    <a:ext uri="{9D8B030D-6E8A-4147-A177-3AD203B41FA5}">
                      <a16:colId xmlns:a16="http://schemas.microsoft.com/office/drawing/2014/main" val="405530348"/>
                    </a:ext>
                  </a:extLst>
                </a:gridCol>
                <a:gridCol w="208280">
                  <a:extLst>
                    <a:ext uri="{9D8B030D-6E8A-4147-A177-3AD203B41FA5}">
                      <a16:colId xmlns:a16="http://schemas.microsoft.com/office/drawing/2014/main" val="2024058973"/>
                    </a:ext>
                  </a:extLst>
                </a:gridCol>
                <a:gridCol w="1874520">
                  <a:extLst>
                    <a:ext uri="{9D8B030D-6E8A-4147-A177-3AD203B41FA5}">
                      <a16:colId xmlns:a16="http://schemas.microsoft.com/office/drawing/2014/main" val="2231227959"/>
                    </a:ext>
                  </a:extLst>
                </a:gridCol>
                <a:gridCol w="208280">
                  <a:extLst>
                    <a:ext uri="{9D8B030D-6E8A-4147-A177-3AD203B41FA5}">
                      <a16:colId xmlns:a16="http://schemas.microsoft.com/office/drawing/2014/main" val="3990200674"/>
                    </a:ext>
                  </a:extLst>
                </a:gridCol>
                <a:gridCol w="208280">
                  <a:extLst>
                    <a:ext uri="{9D8B030D-6E8A-4147-A177-3AD203B41FA5}">
                      <a16:colId xmlns:a16="http://schemas.microsoft.com/office/drawing/2014/main" val="1252116243"/>
                    </a:ext>
                  </a:extLst>
                </a:gridCol>
                <a:gridCol w="624840">
                  <a:extLst>
                    <a:ext uri="{9D8B030D-6E8A-4147-A177-3AD203B41FA5}">
                      <a16:colId xmlns:a16="http://schemas.microsoft.com/office/drawing/2014/main" val="3171876872"/>
                    </a:ext>
                  </a:extLst>
                </a:gridCol>
                <a:gridCol w="208280">
                  <a:extLst>
                    <a:ext uri="{9D8B030D-6E8A-4147-A177-3AD203B41FA5}">
                      <a16:colId xmlns:a16="http://schemas.microsoft.com/office/drawing/2014/main" val="482147659"/>
                    </a:ext>
                  </a:extLst>
                </a:gridCol>
                <a:gridCol w="208280">
                  <a:extLst>
                    <a:ext uri="{9D8B030D-6E8A-4147-A177-3AD203B41FA5}">
                      <a16:colId xmlns:a16="http://schemas.microsoft.com/office/drawing/2014/main" val="159209162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34417215"/>
                  </a:ext>
                </a:extLst>
              </a:tr>
            </a:tbl>
          </a:graphicData>
        </a:graphic>
      </p:graphicFrame>
      <p:sp>
        <p:nvSpPr>
          <p:cNvPr id="6" name="TextBox 5">
            <a:extLst>
              <a:ext uri="{FF2B5EF4-FFF2-40B4-BE49-F238E27FC236}">
                <a16:creationId xmlns:a16="http://schemas.microsoft.com/office/drawing/2014/main" id="{DBC979E3-87A3-44C7-904D-FA33B4E14043}"/>
              </a:ext>
            </a:extLst>
          </p:cNvPr>
          <p:cNvSpPr txBox="1"/>
          <p:nvPr/>
        </p:nvSpPr>
        <p:spPr>
          <a:xfrm>
            <a:off x="577652" y="1945407"/>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1</a:t>
            </a:r>
          </a:p>
        </p:txBody>
      </p:sp>
      <p:sp>
        <p:nvSpPr>
          <p:cNvPr id="7" name="TextBox 6">
            <a:extLst>
              <a:ext uri="{FF2B5EF4-FFF2-40B4-BE49-F238E27FC236}">
                <a16:creationId xmlns:a16="http://schemas.microsoft.com/office/drawing/2014/main" id="{25DA2321-1CA1-45E9-AAC8-600AD2C780BF}"/>
              </a:ext>
            </a:extLst>
          </p:cNvPr>
          <p:cNvSpPr txBox="1"/>
          <p:nvPr/>
        </p:nvSpPr>
        <p:spPr>
          <a:xfrm>
            <a:off x="1989237" y="1945407"/>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2</a:t>
            </a:r>
          </a:p>
        </p:txBody>
      </p:sp>
      <p:sp>
        <p:nvSpPr>
          <p:cNvPr id="8" name="TextBox 7">
            <a:extLst>
              <a:ext uri="{FF2B5EF4-FFF2-40B4-BE49-F238E27FC236}">
                <a16:creationId xmlns:a16="http://schemas.microsoft.com/office/drawing/2014/main" id="{38E3B82B-8DAA-4B85-B562-4D4EB91566C4}"/>
              </a:ext>
            </a:extLst>
          </p:cNvPr>
          <p:cNvSpPr txBox="1"/>
          <p:nvPr/>
        </p:nvSpPr>
        <p:spPr>
          <a:xfrm>
            <a:off x="3491880" y="1945407"/>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3</a:t>
            </a:r>
          </a:p>
        </p:txBody>
      </p:sp>
      <p:sp>
        <p:nvSpPr>
          <p:cNvPr id="10" name="TextBox 9">
            <a:extLst>
              <a:ext uri="{FF2B5EF4-FFF2-40B4-BE49-F238E27FC236}">
                <a16:creationId xmlns:a16="http://schemas.microsoft.com/office/drawing/2014/main" id="{2EA9E439-219B-473A-B941-19A18F22F2D9}"/>
              </a:ext>
            </a:extLst>
          </p:cNvPr>
          <p:cNvSpPr txBox="1"/>
          <p:nvPr/>
        </p:nvSpPr>
        <p:spPr>
          <a:xfrm>
            <a:off x="7450068" y="1945407"/>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m</a:t>
            </a:r>
          </a:p>
        </p:txBody>
      </p:sp>
      <p:sp>
        <p:nvSpPr>
          <p:cNvPr id="11" name="TextBox 10">
            <a:extLst>
              <a:ext uri="{FF2B5EF4-FFF2-40B4-BE49-F238E27FC236}">
                <a16:creationId xmlns:a16="http://schemas.microsoft.com/office/drawing/2014/main" id="{07383B44-37B4-4F2A-B056-DD7FF1E37151}"/>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pic>
        <p:nvPicPr>
          <p:cNvPr id="13" name="Picture 12">
            <a:extLst>
              <a:ext uri="{FF2B5EF4-FFF2-40B4-BE49-F238E27FC236}">
                <a16:creationId xmlns:a16="http://schemas.microsoft.com/office/drawing/2014/main" id="{EE23AB67-5F51-4463-BC38-C190ECFDAD3A}"/>
              </a:ext>
            </a:extLst>
          </p:cNvPr>
          <p:cNvPicPr>
            <a:picLocks noChangeAspect="1"/>
          </p:cNvPicPr>
          <p:nvPr/>
        </p:nvPicPr>
        <p:blipFill>
          <a:blip r:embed="rId2"/>
          <a:stretch>
            <a:fillRect/>
          </a:stretch>
        </p:blipFill>
        <p:spPr>
          <a:xfrm>
            <a:off x="406400" y="2852936"/>
            <a:ext cx="4593860" cy="3484810"/>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C6328D89-2DB5-49F9-8728-2FE2974319A1}"/>
              </a:ext>
            </a:extLst>
          </p:cNvPr>
          <p:cNvSpPr/>
          <p:nvPr/>
        </p:nvSpPr>
        <p:spPr>
          <a:xfrm>
            <a:off x="5281216" y="3810511"/>
            <a:ext cx="3456384" cy="1569660"/>
          </a:xfrm>
          <a:prstGeom prst="rect">
            <a:avLst/>
          </a:prstGeom>
        </p:spPr>
        <p:txBody>
          <a:bodyPr wrap="square">
            <a:spAutoFit/>
          </a:bodyPr>
          <a:lstStyle/>
          <a:p>
            <a:r>
              <a:rPr lang="en-US" sz="1600" dirty="0">
                <a:latin typeface="Garamond" panose="02020404030301010803" pitchFamily="18" charset="0"/>
              </a:rPr>
              <a:t>Every thread should compute a different part of the dish. Since the dish is stored in a contiguous memory region, we can </a:t>
            </a:r>
            <a:r>
              <a:rPr lang="en-US" sz="1600" dirty="0">
                <a:latin typeface="Courier New" panose="02070309020205020404" pitchFamily="49" charset="0"/>
                <a:cs typeface="Courier New" panose="02070309020205020404" pitchFamily="49" charset="0"/>
              </a:rPr>
              <a:t>Scatter/Gather</a:t>
            </a:r>
            <a:r>
              <a:rPr lang="en-US" sz="1600" dirty="0">
                <a:latin typeface="Garamond" panose="02020404030301010803" pitchFamily="18" charset="0"/>
              </a:rPr>
              <a:t>. But some threads may get an extra row, therefore we need to</a:t>
            </a:r>
            <a:r>
              <a:rPr lang="en-US" sz="1600" dirty="0">
                <a:latin typeface="Courier New" panose="02070309020205020404" pitchFamily="49" charset="0"/>
                <a:cs typeface="Courier New" panose="02070309020205020404" pitchFamily="49" charset="0"/>
              </a:rPr>
              <a:t> Scatter</a:t>
            </a:r>
            <a:r>
              <a:rPr lang="en-US" sz="1600" b="1" dirty="0">
                <a:latin typeface="Courier New" panose="02070309020205020404" pitchFamily="49" charset="0"/>
                <a:cs typeface="Courier New" panose="02070309020205020404" pitchFamily="49" charset="0"/>
              </a:rPr>
              <a:t>v</a:t>
            </a:r>
            <a:r>
              <a:rPr lang="en-US" sz="1600" dirty="0">
                <a:latin typeface="Courier New" panose="02070309020205020404" pitchFamily="49" charset="0"/>
                <a:cs typeface="Courier New" panose="02070309020205020404" pitchFamily="49" charset="0"/>
              </a:rPr>
              <a:t>/Gather</a:t>
            </a:r>
            <a:r>
              <a:rPr lang="en-US" sz="1600" b="1" dirty="0">
                <a:latin typeface="Courier New" panose="02070309020205020404" pitchFamily="49" charset="0"/>
                <a:cs typeface="Courier New" panose="02070309020205020404" pitchFamily="49" charset="0"/>
              </a:rPr>
              <a:t>v</a:t>
            </a:r>
            <a:r>
              <a:rPr lang="en-US" sz="1600" dirty="0">
                <a:latin typeface="Garamond" panose="02020404030301010803" pitchFamily="18" charset="0"/>
                <a:cs typeface="Courier New" panose="02070309020205020404" pitchFamily="49" charset="0"/>
              </a:rPr>
              <a:t>.</a:t>
            </a:r>
            <a:r>
              <a:rPr lang="en-US" sz="1600" dirty="0">
                <a:latin typeface="Garamond" panose="02020404030301010803" pitchFamily="18" charset="0"/>
              </a:rPr>
              <a:t> </a:t>
            </a:r>
            <a:endParaRPr lang="en-US" sz="1600" dirty="0"/>
          </a:p>
        </p:txBody>
      </p:sp>
    </p:spTree>
    <p:extLst>
      <p:ext uri="{BB962C8B-B14F-4D97-AF65-F5344CB8AC3E}">
        <p14:creationId xmlns:p14="http://schemas.microsoft.com/office/powerpoint/2010/main" val="57446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7F0E39-F8E5-401C-84E3-0F283B1EF268}"/>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graphicFrame>
        <p:nvGraphicFramePr>
          <p:cNvPr id="5" name="Table 4">
            <a:extLst>
              <a:ext uri="{FF2B5EF4-FFF2-40B4-BE49-F238E27FC236}">
                <a16:creationId xmlns:a16="http://schemas.microsoft.com/office/drawing/2014/main" id="{CD3708F2-FC8C-460E-9435-56ABD97B40CC}"/>
              </a:ext>
            </a:extLst>
          </p:cNvPr>
          <p:cNvGraphicFramePr>
            <a:graphicFrameLocks noGrp="1"/>
          </p:cNvGraphicFramePr>
          <p:nvPr>
            <p:extLst>
              <p:ext uri="{D42A27DB-BD31-4B8C-83A1-F6EECF244321}">
                <p14:modId xmlns:p14="http://schemas.microsoft.com/office/powerpoint/2010/main" val="1532561536"/>
              </p:ext>
            </p:extLst>
          </p:nvPr>
        </p:nvGraphicFramePr>
        <p:xfrm>
          <a:off x="251520" y="1596862"/>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7" name="TextBox 6">
            <a:extLst>
              <a:ext uri="{FF2B5EF4-FFF2-40B4-BE49-F238E27FC236}">
                <a16:creationId xmlns:a16="http://schemas.microsoft.com/office/drawing/2014/main" id="{859024BD-8B26-4573-913B-6C560D158075}"/>
              </a:ext>
            </a:extLst>
          </p:cNvPr>
          <p:cNvSpPr txBox="1"/>
          <p:nvPr/>
        </p:nvSpPr>
        <p:spPr>
          <a:xfrm>
            <a:off x="5436096" y="2567498"/>
            <a:ext cx="3203848"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MPI_Scatterv</a:t>
            </a:r>
            <a:r>
              <a:rPr lang="en-US" dirty="0">
                <a:latin typeface="Courier New" panose="02070309020205020404" pitchFamily="49" charset="0"/>
                <a:cs typeface="Courier New" panose="02070309020205020404" pitchFamily="49" charset="0"/>
              </a:rPr>
              <a:t>( </a:t>
            </a:r>
          </a:p>
          <a:p>
            <a:r>
              <a:rPr lang="en-US" b="1" dirty="0">
                <a:solidFill>
                  <a:srgbClr val="C00000"/>
                </a:solidFill>
                <a:latin typeface="Courier New" panose="02070309020205020404" pitchFamily="49" charset="0"/>
                <a:cs typeface="Courier New" panose="02070309020205020404" pitchFamily="49" charset="0"/>
              </a:rPr>
              <a:t>void *</a:t>
            </a:r>
            <a:r>
              <a:rPr lang="en-US" b="1" dirty="0" err="1">
                <a:solidFill>
                  <a:srgbClr val="C00000"/>
                </a:solidFill>
                <a:latin typeface="Courier New" panose="02070309020205020404" pitchFamily="49" charset="0"/>
                <a:cs typeface="Courier New" panose="02070309020205020404" pitchFamily="49" charset="0"/>
              </a:rPr>
              <a:t>sendbuf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sendcnts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displs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sendtype</a:t>
            </a:r>
            <a:r>
              <a:rPr lang="en-US" dirty="0">
                <a:latin typeface="Courier New" panose="02070309020205020404" pitchFamily="49" charset="0"/>
                <a:cs typeface="Courier New" panose="02070309020205020404" pitchFamily="49" charset="0"/>
              </a:rPr>
              <a:t>, void *</a:t>
            </a:r>
            <a:r>
              <a:rPr lang="en-US" dirty="0" err="1">
                <a:latin typeface="Courier New" panose="02070309020205020404" pitchFamily="49" charset="0"/>
                <a:cs typeface="Courier New" panose="02070309020205020404" pitchFamily="49" charset="0"/>
              </a:rPr>
              <a:t>recvbuf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recvcnt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recvtype</a:t>
            </a:r>
            <a:r>
              <a:rPr lang="en-US" dirty="0">
                <a:latin typeface="Courier New" panose="02070309020205020404" pitchFamily="49" charset="0"/>
                <a:cs typeface="Courier New" panose="02070309020205020404" pitchFamily="49" charset="0"/>
              </a:rPr>
              <a:t>, int root, </a:t>
            </a:r>
          </a:p>
          <a:p>
            <a:r>
              <a:rPr lang="en-US" dirty="0" err="1">
                <a:latin typeface="Courier New" panose="02070309020205020404" pitchFamily="49" charset="0"/>
                <a:cs typeface="Courier New" panose="02070309020205020404" pitchFamily="49" charset="0"/>
              </a:rPr>
              <a:t>MPI_Comm</a:t>
            </a:r>
            <a:r>
              <a:rPr lang="en-US" dirty="0">
                <a:latin typeface="Courier New" panose="02070309020205020404" pitchFamily="49" charset="0"/>
                <a:cs typeface="Courier New" panose="02070309020205020404" pitchFamily="49" charset="0"/>
              </a:rPr>
              <a:t> comm </a:t>
            </a:r>
          </a:p>
          <a:p>
            <a:r>
              <a:rPr lang="en-US" dirty="0">
                <a:latin typeface="Courier New" panose="02070309020205020404" pitchFamily="49" charset="0"/>
                <a:cs typeface="Courier New" panose="02070309020205020404" pitchFamily="49" charset="0"/>
              </a:rPr>
              <a:t>);</a:t>
            </a:r>
          </a:p>
        </p:txBody>
      </p:sp>
      <p:cxnSp>
        <p:nvCxnSpPr>
          <p:cNvPr id="10" name="Straight Arrow Connector 9">
            <a:extLst>
              <a:ext uri="{FF2B5EF4-FFF2-40B4-BE49-F238E27FC236}">
                <a16:creationId xmlns:a16="http://schemas.microsoft.com/office/drawing/2014/main" id="{E155DCD2-9A63-473F-8631-3ABE92E55900}"/>
              </a:ext>
            </a:extLst>
          </p:cNvPr>
          <p:cNvCxnSpPr>
            <a:cxnSpLocks/>
            <a:stCxn id="7" idx="1"/>
          </p:cNvCxnSpPr>
          <p:nvPr/>
        </p:nvCxnSpPr>
        <p:spPr>
          <a:xfrm flipH="1" flipV="1">
            <a:off x="504056" y="1996973"/>
            <a:ext cx="4932040" cy="21401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23392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97386C7-124F-4924-88FE-4C693BC759F6}"/>
              </a:ext>
            </a:extLst>
          </p:cNvPr>
          <p:cNvGraphicFramePr>
            <a:graphicFrameLocks noGrp="1"/>
          </p:cNvGraphicFramePr>
          <p:nvPr>
            <p:extLst>
              <p:ext uri="{D42A27DB-BD31-4B8C-83A1-F6EECF244321}">
                <p14:modId xmlns:p14="http://schemas.microsoft.com/office/powerpoint/2010/main" val="3098556876"/>
              </p:ext>
            </p:extLst>
          </p:nvPr>
        </p:nvGraphicFramePr>
        <p:xfrm>
          <a:off x="251520" y="1596862"/>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5" name="TextBox 4">
            <a:extLst>
              <a:ext uri="{FF2B5EF4-FFF2-40B4-BE49-F238E27FC236}">
                <a16:creationId xmlns:a16="http://schemas.microsoft.com/office/drawing/2014/main" id="{C487930A-4AA6-4059-8603-916BF3CE739A}"/>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sp>
        <p:nvSpPr>
          <p:cNvPr id="6" name="TextBox 5">
            <a:extLst>
              <a:ext uri="{FF2B5EF4-FFF2-40B4-BE49-F238E27FC236}">
                <a16:creationId xmlns:a16="http://schemas.microsoft.com/office/drawing/2014/main" id="{0F704347-F3E0-475A-9F95-13E358CE5B1C}"/>
              </a:ext>
            </a:extLst>
          </p:cNvPr>
          <p:cNvSpPr txBox="1"/>
          <p:nvPr/>
        </p:nvSpPr>
        <p:spPr>
          <a:xfrm>
            <a:off x="5436096" y="2567498"/>
            <a:ext cx="3203848"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MPI_Scatterv</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void *</a:t>
            </a:r>
            <a:r>
              <a:rPr lang="en-US" dirty="0" err="1">
                <a:latin typeface="Courier New" panose="02070309020205020404" pitchFamily="49" charset="0"/>
                <a:cs typeface="Courier New" panose="02070309020205020404" pitchFamily="49" charset="0"/>
              </a:rPr>
              <a:t>sendbuf</a:t>
            </a:r>
            <a:r>
              <a:rPr lang="en-US" dirty="0">
                <a:latin typeface="Courier New" panose="02070309020205020404" pitchFamily="49" charset="0"/>
                <a:cs typeface="Courier New" panose="02070309020205020404" pitchFamily="49" charset="0"/>
              </a:rPr>
              <a:t>, </a:t>
            </a:r>
          </a:p>
          <a:p>
            <a:r>
              <a:rPr lang="en-US" b="1" dirty="0">
                <a:solidFill>
                  <a:srgbClr val="C00000"/>
                </a:solidFill>
                <a:latin typeface="Courier New" panose="02070309020205020404" pitchFamily="49" charset="0"/>
                <a:cs typeface="Courier New" panose="02070309020205020404" pitchFamily="49" charset="0"/>
              </a:rPr>
              <a:t>int *</a:t>
            </a:r>
            <a:r>
              <a:rPr lang="en-US" b="1" dirty="0" err="1">
                <a:solidFill>
                  <a:srgbClr val="C00000"/>
                </a:solidFill>
                <a:latin typeface="Courier New" panose="02070309020205020404" pitchFamily="49" charset="0"/>
                <a:cs typeface="Courier New" panose="02070309020205020404" pitchFamily="49" charset="0"/>
              </a:rPr>
              <a:t>sendcnts</a:t>
            </a:r>
            <a:r>
              <a:rPr lang="en-US" dirty="0">
                <a:latin typeface="Courier New" panose="02070309020205020404" pitchFamily="49" charset="0"/>
                <a:cs typeface="Courier New" panose="02070309020205020404" pitchFamily="49" charset="0"/>
              </a:rPr>
              <a:t>,</a:t>
            </a:r>
            <a:r>
              <a:rPr lang="en-US" dirty="0">
                <a:solidFill>
                  <a:srgbClr val="C00000"/>
                </a:solidFill>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displs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sendtype</a:t>
            </a:r>
            <a:r>
              <a:rPr lang="en-US" dirty="0">
                <a:latin typeface="Courier New" panose="02070309020205020404" pitchFamily="49" charset="0"/>
                <a:cs typeface="Courier New" panose="02070309020205020404" pitchFamily="49" charset="0"/>
              </a:rPr>
              <a:t>, void *</a:t>
            </a:r>
            <a:r>
              <a:rPr lang="en-US" dirty="0" err="1">
                <a:latin typeface="Courier New" panose="02070309020205020404" pitchFamily="49" charset="0"/>
                <a:cs typeface="Courier New" panose="02070309020205020404" pitchFamily="49" charset="0"/>
              </a:rPr>
              <a:t>recvbuf</a:t>
            </a:r>
            <a:r>
              <a:rPr lang="en-US" dirty="0">
                <a:latin typeface="Courier New" panose="02070309020205020404" pitchFamily="49" charset="0"/>
                <a:cs typeface="Courier New" panose="02070309020205020404" pitchFamily="49" charset="0"/>
              </a:rPr>
              <a:t>, </a:t>
            </a:r>
          </a:p>
          <a:p>
            <a:r>
              <a:rPr lang="en-US" b="1" dirty="0">
                <a:solidFill>
                  <a:srgbClr val="C00000"/>
                </a:solidFill>
                <a:latin typeface="Courier New" panose="02070309020205020404" pitchFamily="49" charset="0"/>
                <a:cs typeface="Courier New" panose="02070309020205020404" pitchFamily="49" charset="0"/>
              </a:rPr>
              <a:t>int </a:t>
            </a:r>
            <a:r>
              <a:rPr lang="en-US" b="1" dirty="0" err="1">
                <a:solidFill>
                  <a:srgbClr val="C00000"/>
                </a:solidFill>
                <a:latin typeface="Courier New" panose="02070309020205020404" pitchFamily="49" charset="0"/>
                <a:cs typeface="Courier New" panose="02070309020205020404" pitchFamily="49" charset="0"/>
              </a:rPr>
              <a:t>recvcnt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recvtype</a:t>
            </a:r>
            <a:r>
              <a:rPr lang="en-US" dirty="0">
                <a:latin typeface="Courier New" panose="02070309020205020404" pitchFamily="49" charset="0"/>
                <a:cs typeface="Courier New" panose="02070309020205020404" pitchFamily="49" charset="0"/>
              </a:rPr>
              <a:t>, int root, </a:t>
            </a:r>
          </a:p>
          <a:p>
            <a:r>
              <a:rPr lang="en-US" dirty="0" err="1">
                <a:latin typeface="Courier New" panose="02070309020205020404" pitchFamily="49" charset="0"/>
                <a:cs typeface="Courier New" panose="02070309020205020404" pitchFamily="49" charset="0"/>
              </a:rPr>
              <a:t>MPI_Comm</a:t>
            </a:r>
            <a:r>
              <a:rPr lang="en-US" dirty="0">
                <a:latin typeface="Courier New" panose="02070309020205020404" pitchFamily="49" charset="0"/>
                <a:cs typeface="Courier New" panose="02070309020205020404" pitchFamily="49" charset="0"/>
              </a:rPr>
              <a:t> comm </a:t>
            </a:r>
          </a:p>
          <a:p>
            <a:r>
              <a:rPr lang="en-US" dirty="0">
                <a:latin typeface="Courier New" panose="02070309020205020404" pitchFamily="49" charset="0"/>
                <a:cs typeface="Courier New" panose="02070309020205020404" pitchFamily="49" charset="0"/>
              </a:rPr>
              <a:t>);</a:t>
            </a:r>
          </a:p>
        </p:txBody>
      </p:sp>
      <p:cxnSp>
        <p:nvCxnSpPr>
          <p:cNvPr id="7" name="Straight Arrow Connector 6">
            <a:extLst>
              <a:ext uri="{FF2B5EF4-FFF2-40B4-BE49-F238E27FC236}">
                <a16:creationId xmlns:a16="http://schemas.microsoft.com/office/drawing/2014/main" id="{229F6FA8-B800-4375-B0FD-D3CD1CC2E912}"/>
              </a:ext>
            </a:extLst>
          </p:cNvPr>
          <p:cNvCxnSpPr>
            <a:cxnSpLocks/>
            <a:stCxn id="6" idx="1"/>
            <a:endCxn id="9" idx="1"/>
          </p:cNvCxnSpPr>
          <p:nvPr/>
        </p:nvCxnSpPr>
        <p:spPr>
          <a:xfrm flipH="1" flipV="1">
            <a:off x="5004048" y="2332911"/>
            <a:ext cx="432048" cy="18042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ight Brace 8">
            <a:extLst>
              <a:ext uri="{FF2B5EF4-FFF2-40B4-BE49-F238E27FC236}">
                <a16:creationId xmlns:a16="http://schemas.microsoft.com/office/drawing/2014/main" id="{A1C84DF4-4F87-4A0D-A5EB-41C5CDC57A56}"/>
              </a:ext>
            </a:extLst>
          </p:cNvPr>
          <p:cNvSpPr/>
          <p:nvPr/>
        </p:nvSpPr>
        <p:spPr>
          <a:xfrm>
            <a:off x="4739680" y="1596862"/>
            <a:ext cx="264368" cy="1472098"/>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sp>
        <p:nvSpPr>
          <p:cNvPr id="11" name="Right Brace 10">
            <a:extLst>
              <a:ext uri="{FF2B5EF4-FFF2-40B4-BE49-F238E27FC236}">
                <a16:creationId xmlns:a16="http://schemas.microsoft.com/office/drawing/2014/main" id="{7B0C9D3C-0069-49EA-8C89-1E57781A87C1}"/>
              </a:ext>
            </a:extLst>
          </p:cNvPr>
          <p:cNvSpPr/>
          <p:nvPr/>
        </p:nvSpPr>
        <p:spPr>
          <a:xfrm>
            <a:off x="4739680" y="3068960"/>
            <a:ext cx="264368" cy="1472098"/>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48770910-10F7-4503-BE10-75AE09C769EA}"/>
              </a:ext>
            </a:extLst>
          </p:cNvPr>
          <p:cNvCxnSpPr>
            <a:cxnSpLocks/>
            <a:stCxn id="6" idx="1"/>
            <a:endCxn id="11" idx="1"/>
          </p:cNvCxnSpPr>
          <p:nvPr/>
        </p:nvCxnSpPr>
        <p:spPr>
          <a:xfrm flipH="1" flipV="1">
            <a:off x="5004048" y="3805009"/>
            <a:ext cx="432048" cy="3321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ight Brace 17">
            <a:extLst>
              <a:ext uri="{FF2B5EF4-FFF2-40B4-BE49-F238E27FC236}">
                <a16:creationId xmlns:a16="http://schemas.microsoft.com/office/drawing/2014/main" id="{DCA86C49-1117-40A1-8F0A-82CB6E08AF00}"/>
              </a:ext>
            </a:extLst>
          </p:cNvPr>
          <p:cNvSpPr/>
          <p:nvPr/>
        </p:nvSpPr>
        <p:spPr>
          <a:xfrm>
            <a:off x="4739680" y="5185626"/>
            <a:ext cx="264368" cy="1472098"/>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9174203E-F75C-4C5A-8E59-417EFA05BA68}"/>
              </a:ext>
            </a:extLst>
          </p:cNvPr>
          <p:cNvCxnSpPr>
            <a:cxnSpLocks/>
            <a:stCxn id="6" idx="1"/>
          </p:cNvCxnSpPr>
          <p:nvPr/>
        </p:nvCxnSpPr>
        <p:spPr>
          <a:xfrm flipH="1">
            <a:off x="4871864" y="4137159"/>
            <a:ext cx="564232" cy="7320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5B924DE-EABE-44E1-8114-8B64B2D5CFE3}"/>
              </a:ext>
            </a:extLst>
          </p:cNvPr>
          <p:cNvCxnSpPr>
            <a:cxnSpLocks/>
            <a:stCxn id="6" idx="1"/>
          </p:cNvCxnSpPr>
          <p:nvPr/>
        </p:nvCxnSpPr>
        <p:spPr>
          <a:xfrm flipH="1">
            <a:off x="5021796" y="4137159"/>
            <a:ext cx="414300" cy="18053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64110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3C0DCD-A5BD-48DA-A346-4C0369B91C20}"/>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1026" name="Picture 2" descr="John Conway - Wikipedia">
            <a:extLst>
              <a:ext uri="{FF2B5EF4-FFF2-40B4-BE49-F238E27FC236}">
                <a16:creationId xmlns:a16="http://schemas.microsoft.com/office/drawing/2014/main" id="{4AE02383-BE4D-4E2E-A2A2-B22722A6F9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Doomsday rule - Wikimedia Commons">
            <a:extLst>
              <a:ext uri="{FF2B5EF4-FFF2-40B4-BE49-F238E27FC236}">
                <a16:creationId xmlns:a16="http://schemas.microsoft.com/office/drawing/2014/main" id="{B591D714-8BD0-4FFA-8643-A5023A5235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2532433"/>
            <a:ext cx="3734228" cy="20162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EBAAD2-F786-4E5F-8647-1D364026FCA1}"/>
              </a:ext>
            </a:extLst>
          </p:cNvPr>
          <p:cNvSpPr txBox="1"/>
          <p:nvPr/>
        </p:nvSpPr>
        <p:spPr>
          <a:xfrm>
            <a:off x="4350882" y="4614570"/>
            <a:ext cx="4608512" cy="984885"/>
          </a:xfrm>
          <a:prstGeom prst="rect">
            <a:avLst/>
          </a:prstGeom>
          <a:noFill/>
        </p:spPr>
        <p:txBody>
          <a:bodyPr wrap="square" rtlCol="0">
            <a:spAutoFit/>
          </a:bodyPr>
          <a:lstStyle/>
          <a:p>
            <a:r>
              <a:rPr lang="en-US" sz="1400" dirty="0">
                <a:latin typeface="Garamond" panose="02020404030301010803" pitchFamily="18" charset="0"/>
              </a:rPr>
              <a:t>An algorithm of determination of the day of the week for a given date. It is simple enough that it can be computed mentally. Conway could usually give the correct answer in under two seconds. </a:t>
            </a:r>
            <a:r>
              <a:rPr lang="en-US" sz="1400" baseline="30000" dirty="0">
                <a:latin typeface="Garamond" panose="02020404030301010803" pitchFamily="18" charset="0"/>
              </a:rPr>
              <a:t>[1]</a:t>
            </a:r>
          </a:p>
        </p:txBody>
      </p:sp>
      <p:sp>
        <p:nvSpPr>
          <p:cNvPr id="6" name="TextBox 5">
            <a:extLst>
              <a:ext uri="{FF2B5EF4-FFF2-40B4-BE49-F238E27FC236}">
                <a16:creationId xmlns:a16="http://schemas.microsoft.com/office/drawing/2014/main" id="{B8129C3F-AD67-4B2F-88EF-396A26FA5514}"/>
              </a:ext>
            </a:extLst>
          </p:cNvPr>
          <p:cNvSpPr txBox="1"/>
          <p:nvPr/>
        </p:nvSpPr>
        <p:spPr>
          <a:xfrm>
            <a:off x="179512" y="6591240"/>
            <a:ext cx="4608512" cy="246221"/>
          </a:xfrm>
          <a:prstGeom prst="rect">
            <a:avLst/>
          </a:prstGeom>
          <a:noFill/>
        </p:spPr>
        <p:txBody>
          <a:bodyPr wrap="square" rtlCol="0">
            <a:spAutoFit/>
          </a:bodyPr>
          <a:lstStyle/>
          <a:p>
            <a:r>
              <a:rPr lang="en-US" sz="1000" dirty="0">
                <a:solidFill>
                  <a:schemeClr val="bg2"/>
                </a:solidFill>
                <a:latin typeface="Garamond" panose="02020404030301010803" pitchFamily="18" charset="0"/>
              </a:rPr>
              <a:t>[1] </a:t>
            </a:r>
            <a:r>
              <a:rPr lang="en-US" sz="1000" dirty="0">
                <a:solidFill>
                  <a:schemeClr val="bg2"/>
                </a:solidFill>
                <a:latin typeface="Garamond" panose="02020404030301010803" pitchFamily="18" charset="0"/>
                <a:hlinkClick r:id="rId4">
                  <a:extLst>
                    <a:ext uri="{A12FA001-AC4F-418D-AE19-62706E023703}">
                      <ahyp:hlinkClr xmlns:ahyp="http://schemas.microsoft.com/office/drawing/2018/hyperlinkcolor" val="tx"/>
                    </a:ext>
                  </a:extLst>
                </a:hlinkClick>
              </a:rPr>
              <a:t>https://en.wikipedia.org/wiki/Doomsday_rule</a:t>
            </a:r>
            <a:endParaRPr lang="en-US" sz="1000" baseline="30000" dirty="0">
              <a:solidFill>
                <a:schemeClr val="bg2"/>
              </a:solidFill>
              <a:latin typeface="Garamond" panose="02020404030301010803" pitchFamily="18" charset="0"/>
            </a:endParaRPr>
          </a:p>
        </p:txBody>
      </p:sp>
    </p:spTree>
    <p:extLst>
      <p:ext uri="{BB962C8B-B14F-4D97-AF65-F5344CB8AC3E}">
        <p14:creationId xmlns:p14="http://schemas.microsoft.com/office/powerpoint/2010/main" val="1247014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874C5C4-8353-4D36-B3B1-79812CECAD09}"/>
              </a:ext>
            </a:extLst>
          </p:cNvPr>
          <p:cNvGraphicFramePr>
            <a:graphicFrameLocks noGrp="1"/>
          </p:cNvGraphicFramePr>
          <p:nvPr>
            <p:extLst>
              <p:ext uri="{D42A27DB-BD31-4B8C-83A1-F6EECF244321}">
                <p14:modId xmlns:p14="http://schemas.microsoft.com/office/powerpoint/2010/main" val="1920687955"/>
              </p:ext>
            </p:extLst>
          </p:nvPr>
        </p:nvGraphicFramePr>
        <p:xfrm>
          <a:off x="251520" y="1596862"/>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5" name="TextBox 4">
            <a:extLst>
              <a:ext uri="{FF2B5EF4-FFF2-40B4-BE49-F238E27FC236}">
                <a16:creationId xmlns:a16="http://schemas.microsoft.com/office/drawing/2014/main" id="{71FBA81E-1845-4CE0-B0DE-109A8D6166CC}"/>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sp>
        <p:nvSpPr>
          <p:cNvPr id="6" name="TextBox 5">
            <a:extLst>
              <a:ext uri="{FF2B5EF4-FFF2-40B4-BE49-F238E27FC236}">
                <a16:creationId xmlns:a16="http://schemas.microsoft.com/office/drawing/2014/main" id="{8A179E3A-7D9E-473F-9CAB-E8CA59923639}"/>
              </a:ext>
            </a:extLst>
          </p:cNvPr>
          <p:cNvSpPr txBox="1"/>
          <p:nvPr/>
        </p:nvSpPr>
        <p:spPr>
          <a:xfrm>
            <a:off x="5436096" y="2567498"/>
            <a:ext cx="3203848"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MPI_Scatterv</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void *</a:t>
            </a:r>
            <a:r>
              <a:rPr lang="en-US" dirty="0" err="1">
                <a:latin typeface="Courier New" panose="02070309020205020404" pitchFamily="49" charset="0"/>
                <a:cs typeface="Courier New" panose="02070309020205020404" pitchFamily="49" charset="0"/>
              </a:rPr>
              <a:t>sendbuf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sendcnts</a:t>
            </a:r>
            <a:r>
              <a:rPr lang="en-US" dirty="0">
                <a:latin typeface="Courier New" panose="02070309020205020404" pitchFamily="49" charset="0"/>
                <a:cs typeface="Courier New" panose="02070309020205020404" pitchFamily="49" charset="0"/>
              </a:rPr>
              <a:t>,</a:t>
            </a:r>
            <a:r>
              <a:rPr lang="en-US" dirty="0">
                <a:solidFill>
                  <a:srgbClr val="C00000"/>
                </a:solidFill>
                <a:latin typeface="Courier New" panose="02070309020205020404" pitchFamily="49" charset="0"/>
                <a:cs typeface="Courier New" panose="02070309020205020404" pitchFamily="49" charset="0"/>
              </a:rPr>
              <a:t> </a:t>
            </a:r>
          </a:p>
          <a:p>
            <a:r>
              <a:rPr lang="en-US" b="1" dirty="0">
                <a:solidFill>
                  <a:srgbClr val="C00000"/>
                </a:solidFill>
                <a:latin typeface="Courier New" panose="02070309020205020404" pitchFamily="49" charset="0"/>
                <a:cs typeface="Courier New" panose="02070309020205020404" pitchFamily="49" charset="0"/>
              </a:rPr>
              <a:t>int *</a:t>
            </a:r>
            <a:r>
              <a:rPr lang="en-US" b="1" dirty="0" err="1">
                <a:solidFill>
                  <a:srgbClr val="C00000"/>
                </a:solidFill>
                <a:latin typeface="Courier New" panose="02070309020205020404" pitchFamily="49" charset="0"/>
                <a:cs typeface="Courier New" panose="02070309020205020404" pitchFamily="49" charset="0"/>
              </a:rPr>
              <a:t>displs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sendtype</a:t>
            </a:r>
            <a:r>
              <a:rPr lang="en-US" dirty="0">
                <a:latin typeface="Courier New" panose="02070309020205020404" pitchFamily="49" charset="0"/>
                <a:cs typeface="Courier New" panose="02070309020205020404" pitchFamily="49" charset="0"/>
              </a:rPr>
              <a:t>, void *</a:t>
            </a:r>
            <a:r>
              <a:rPr lang="en-US" dirty="0" err="1">
                <a:latin typeface="Courier New" panose="02070309020205020404" pitchFamily="49" charset="0"/>
                <a:cs typeface="Courier New" panose="02070309020205020404" pitchFamily="49" charset="0"/>
              </a:rPr>
              <a:t>recvbuf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recvcnt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recvtype</a:t>
            </a:r>
            <a:r>
              <a:rPr lang="en-US" dirty="0">
                <a:latin typeface="Courier New" panose="02070309020205020404" pitchFamily="49" charset="0"/>
                <a:cs typeface="Courier New" panose="02070309020205020404" pitchFamily="49" charset="0"/>
              </a:rPr>
              <a:t>, int root, </a:t>
            </a:r>
          </a:p>
          <a:p>
            <a:r>
              <a:rPr lang="en-US" dirty="0" err="1">
                <a:latin typeface="Courier New" panose="02070309020205020404" pitchFamily="49" charset="0"/>
                <a:cs typeface="Courier New" panose="02070309020205020404" pitchFamily="49" charset="0"/>
              </a:rPr>
              <a:t>MPI_Comm</a:t>
            </a:r>
            <a:r>
              <a:rPr lang="en-US" dirty="0">
                <a:latin typeface="Courier New" panose="02070309020205020404" pitchFamily="49" charset="0"/>
                <a:cs typeface="Courier New" panose="02070309020205020404" pitchFamily="49" charset="0"/>
              </a:rPr>
              <a:t> comm </a:t>
            </a:r>
          </a:p>
          <a:p>
            <a:r>
              <a:rPr lang="en-US" dirty="0">
                <a:latin typeface="Courier New" panose="02070309020205020404" pitchFamily="49" charset="0"/>
                <a:cs typeface="Courier New" panose="02070309020205020404" pitchFamily="49" charset="0"/>
              </a:rPr>
              <a:t>);</a:t>
            </a:r>
          </a:p>
        </p:txBody>
      </p:sp>
      <p:cxnSp>
        <p:nvCxnSpPr>
          <p:cNvPr id="7" name="Straight Arrow Connector 6">
            <a:extLst>
              <a:ext uri="{FF2B5EF4-FFF2-40B4-BE49-F238E27FC236}">
                <a16:creationId xmlns:a16="http://schemas.microsoft.com/office/drawing/2014/main" id="{33A1BC39-89A5-495A-86B0-880AC5DEFC56}"/>
              </a:ext>
            </a:extLst>
          </p:cNvPr>
          <p:cNvCxnSpPr>
            <a:cxnSpLocks/>
            <a:stCxn id="6" idx="1"/>
          </p:cNvCxnSpPr>
          <p:nvPr/>
        </p:nvCxnSpPr>
        <p:spPr>
          <a:xfrm flipH="1" flipV="1">
            <a:off x="504056" y="1988843"/>
            <a:ext cx="4932040" cy="21483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F2C4FCEE-76D5-43E5-9A42-539CA3F94D94}"/>
              </a:ext>
            </a:extLst>
          </p:cNvPr>
          <p:cNvCxnSpPr>
            <a:cxnSpLocks/>
            <a:stCxn id="6" idx="1"/>
          </p:cNvCxnSpPr>
          <p:nvPr/>
        </p:nvCxnSpPr>
        <p:spPr>
          <a:xfrm flipH="1" flipV="1">
            <a:off x="504056" y="3429001"/>
            <a:ext cx="4932040" cy="7081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65F07D94-F5EC-44B5-99FD-BA6932ACFC71}"/>
              </a:ext>
            </a:extLst>
          </p:cNvPr>
          <p:cNvCxnSpPr>
            <a:cxnSpLocks/>
            <a:stCxn id="6" idx="1"/>
          </p:cNvCxnSpPr>
          <p:nvPr/>
        </p:nvCxnSpPr>
        <p:spPr>
          <a:xfrm flipH="1">
            <a:off x="504056" y="4137159"/>
            <a:ext cx="4932040" cy="6599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9A418C7-32DA-4CF8-BCA1-3A60401512A6}"/>
              </a:ext>
            </a:extLst>
          </p:cNvPr>
          <p:cNvCxnSpPr>
            <a:cxnSpLocks/>
            <a:stCxn id="6" idx="1"/>
          </p:cNvCxnSpPr>
          <p:nvPr/>
        </p:nvCxnSpPr>
        <p:spPr>
          <a:xfrm flipH="1">
            <a:off x="504056" y="4137159"/>
            <a:ext cx="4932040" cy="1236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63483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B208CD-7B69-4B2C-9DD1-FC9726E5F017}"/>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graphicFrame>
        <p:nvGraphicFramePr>
          <p:cNvPr id="5" name="Table 4">
            <a:extLst>
              <a:ext uri="{FF2B5EF4-FFF2-40B4-BE49-F238E27FC236}">
                <a16:creationId xmlns:a16="http://schemas.microsoft.com/office/drawing/2014/main" id="{1BEF6C26-B066-4872-B773-4DDBA2D18C2D}"/>
              </a:ext>
            </a:extLst>
          </p:cNvPr>
          <p:cNvGraphicFramePr>
            <a:graphicFrameLocks noGrp="1"/>
          </p:cNvGraphicFramePr>
          <p:nvPr>
            <p:extLst>
              <p:ext uri="{D42A27DB-BD31-4B8C-83A1-F6EECF244321}">
                <p14:modId xmlns:p14="http://schemas.microsoft.com/office/powerpoint/2010/main" val="2924970626"/>
              </p:ext>
            </p:extLst>
          </p:nvPr>
        </p:nvGraphicFramePr>
        <p:xfrm>
          <a:off x="251520" y="1596862"/>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6" name="TextBox 5">
            <a:extLst>
              <a:ext uri="{FF2B5EF4-FFF2-40B4-BE49-F238E27FC236}">
                <a16:creationId xmlns:a16="http://schemas.microsoft.com/office/drawing/2014/main" id="{2B46364B-3CA0-49E2-A1D1-73839693E901}"/>
              </a:ext>
            </a:extLst>
          </p:cNvPr>
          <p:cNvSpPr txBox="1"/>
          <p:nvPr/>
        </p:nvSpPr>
        <p:spPr>
          <a:xfrm>
            <a:off x="5436096" y="2567498"/>
            <a:ext cx="3203848"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MPI_Scatterv</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void *</a:t>
            </a:r>
            <a:r>
              <a:rPr lang="en-US" dirty="0" err="1">
                <a:latin typeface="Courier New" panose="02070309020205020404" pitchFamily="49" charset="0"/>
                <a:cs typeface="Courier New" panose="02070309020205020404" pitchFamily="49" charset="0"/>
              </a:rPr>
              <a:t>sendbuf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sendcnts</a:t>
            </a:r>
            <a:r>
              <a:rPr lang="en-US" dirty="0">
                <a:latin typeface="Courier New" panose="02070309020205020404" pitchFamily="49" charset="0"/>
                <a:cs typeface="Courier New" panose="02070309020205020404" pitchFamily="49" charset="0"/>
              </a:rPr>
              <a:t>,</a:t>
            </a:r>
            <a:r>
              <a:rPr lang="en-US" dirty="0">
                <a:solidFill>
                  <a:srgbClr val="C00000"/>
                </a:solidFill>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displs</a:t>
            </a:r>
            <a:r>
              <a:rPr lang="en-US" dirty="0">
                <a:latin typeface="Courier New" panose="02070309020205020404" pitchFamily="49" charset="0"/>
                <a:cs typeface="Courier New" panose="02070309020205020404" pitchFamily="49" charset="0"/>
              </a:rPr>
              <a:t>, </a:t>
            </a:r>
            <a:r>
              <a:rPr lang="en-US" b="1" dirty="0" err="1">
                <a:solidFill>
                  <a:schemeClr val="accent6"/>
                </a:solidFill>
                <a:latin typeface="Courier New" panose="02070309020205020404" pitchFamily="49" charset="0"/>
                <a:cs typeface="Courier New" panose="02070309020205020404" pitchFamily="49" charset="0"/>
              </a:rPr>
              <a:t>MPI_Datatype</a:t>
            </a:r>
            <a:r>
              <a:rPr lang="en-US" b="1" dirty="0">
                <a:solidFill>
                  <a:schemeClr val="accent6"/>
                </a:solidFill>
                <a:latin typeface="Courier New" panose="02070309020205020404" pitchFamily="49" charset="0"/>
                <a:cs typeface="Courier New" panose="02070309020205020404" pitchFamily="49" charset="0"/>
              </a:rPr>
              <a:t> </a:t>
            </a:r>
            <a:r>
              <a:rPr lang="en-US" b="1" dirty="0" err="1">
                <a:solidFill>
                  <a:schemeClr val="accent6"/>
                </a:solidFill>
                <a:latin typeface="Courier New" panose="02070309020205020404" pitchFamily="49" charset="0"/>
                <a:cs typeface="Courier New" panose="02070309020205020404" pitchFamily="49" charset="0"/>
              </a:rPr>
              <a:t>sendtype</a:t>
            </a:r>
            <a:r>
              <a:rPr lang="en-US" dirty="0">
                <a:latin typeface="Courier New" panose="02070309020205020404" pitchFamily="49" charset="0"/>
                <a:cs typeface="Courier New" panose="02070309020205020404" pitchFamily="49" charset="0"/>
              </a:rPr>
              <a:t>, void *</a:t>
            </a:r>
            <a:r>
              <a:rPr lang="en-US" dirty="0" err="1">
                <a:latin typeface="Courier New" panose="02070309020205020404" pitchFamily="49" charset="0"/>
                <a:cs typeface="Courier New" panose="02070309020205020404" pitchFamily="49" charset="0"/>
              </a:rPr>
              <a:t>recvbuf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recvcnt</a:t>
            </a:r>
            <a:r>
              <a:rPr lang="en-US" dirty="0">
                <a:latin typeface="Courier New" panose="02070309020205020404" pitchFamily="49" charset="0"/>
                <a:cs typeface="Courier New" panose="02070309020205020404" pitchFamily="49" charset="0"/>
              </a:rPr>
              <a:t>, </a:t>
            </a:r>
            <a:r>
              <a:rPr lang="en-US" b="1" dirty="0" err="1">
                <a:solidFill>
                  <a:schemeClr val="accent6"/>
                </a:solidFill>
                <a:latin typeface="Courier New" panose="02070309020205020404" pitchFamily="49" charset="0"/>
                <a:cs typeface="Courier New" panose="02070309020205020404" pitchFamily="49" charset="0"/>
              </a:rPr>
              <a:t>MPI_Datatype</a:t>
            </a:r>
            <a:r>
              <a:rPr lang="en-US" b="1" dirty="0">
                <a:solidFill>
                  <a:schemeClr val="accent6"/>
                </a:solidFill>
                <a:latin typeface="Courier New" panose="02070309020205020404" pitchFamily="49" charset="0"/>
                <a:cs typeface="Courier New" panose="02070309020205020404" pitchFamily="49" charset="0"/>
              </a:rPr>
              <a:t> </a:t>
            </a:r>
            <a:r>
              <a:rPr lang="en-US" b="1" dirty="0" err="1">
                <a:solidFill>
                  <a:schemeClr val="accent6"/>
                </a:solidFill>
                <a:latin typeface="Courier New" panose="02070309020205020404" pitchFamily="49" charset="0"/>
                <a:cs typeface="Courier New" panose="02070309020205020404" pitchFamily="49" charset="0"/>
              </a:rPr>
              <a:t>recvtype</a:t>
            </a:r>
            <a:r>
              <a:rPr lang="en-US" dirty="0">
                <a:latin typeface="Courier New" panose="02070309020205020404" pitchFamily="49" charset="0"/>
                <a:cs typeface="Courier New" panose="02070309020205020404" pitchFamily="49" charset="0"/>
              </a:rPr>
              <a:t>, int root, </a:t>
            </a:r>
          </a:p>
          <a:p>
            <a:r>
              <a:rPr lang="en-US" dirty="0" err="1">
                <a:latin typeface="Courier New" panose="02070309020205020404" pitchFamily="49" charset="0"/>
                <a:cs typeface="Courier New" panose="02070309020205020404" pitchFamily="49" charset="0"/>
              </a:rPr>
              <a:t>MPI_Comm</a:t>
            </a:r>
            <a:r>
              <a:rPr lang="en-US" dirty="0">
                <a:latin typeface="Courier New" panose="02070309020205020404" pitchFamily="49" charset="0"/>
                <a:cs typeface="Courier New" panose="02070309020205020404" pitchFamily="49" charset="0"/>
              </a:rPr>
              <a:t> comm </a:t>
            </a:r>
          </a:p>
          <a:p>
            <a:r>
              <a:rPr lang="en-US" dirty="0">
                <a:latin typeface="Courier New" panose="02070309020205020404" pitchFamily="49" charset="0"/>
                <a:cs typeface="Courier New" panose="02070309020205020404" pitchFamily="49" charset="0"/>
              </a:rPr>
              <a:t>);</a:t>
            </a:r>
          </a:p>
        </p:txBody>
      </p:sp>
      <p:cxnSp>
        <p:nvCxnSpPr>
          <p:cNvPr id="8" name="Straight Arrow Connector 7">
            <a:extLst>
              <a:ext uri="{FF2B5EF4-FFF2-40B4-BE49-F238E27FC236}">
                <a16:creationId xmlns:a16="http://schemas.microsoft.com/office/drawing/2014/main" id="{E83E0B39-43EF-4193-9E07-1613A4216A3C}"/>
              </a:ext>
            </a:extLst>
          </p:cNvPr>
          <p:cNvCxnSpPr>
            <a:cxnSpLocks/>
            <a:stCxn id="6" idx="1"/>
          </p:cNvCxnSpPr>
          <p:nvPr/>
        </p:nvCxnSpPr>
        <p:spPr>
          <a:xfrm flipH="1" flipV="1">
            <a:off x="2267744" y="2780929"/>
            <a:ext cx="3168352" cy="13562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Right Brace 12">
            <a:extLst>
              <a:ext uri="{FF2B5EF4-FFF2-40B4-BE49-F238E27FC236}">
                <a16:creationId xmlns:a16="http://schemas.microsoft.com/office/drawing/2014/main" id="{15D7A351-5644-4A77-A829-95F6EC4E9AA1}"/>
              </a:ext>
            </a:extLst>
          </p:cNvPr>
          <p:cNvSpPr/>
          <p:nvPr/>
        </p:nvSpPr>
        <p:spPr>
          <a:xfrm rot="5400000">
            <a:off x="2231740" y="2504729"/>
            <a:ext cx="72008" cy="480392"/>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450039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9B7355-58EB-4F36-A060-4E89A554E455}"/>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Splitting the dish</a:t>
            </a:r>
          </a:p>
        </p:txBody>
      </p:sp>
      <p:graphicFrame>
        <p:nvGraphicFramePr>
          <p:cNvPr id="7" name="Table 4">
            <a:extLst>
              <a:ext uri="{FF2B5EF4-FFF2-40B4-BE49-F238E27FC236}">
                <a16:creationId xmlns:a16="http://schemas.microsoft.com/office/drawing/2014/main" id="{4A7FB863-0136-406B-B5E6-D82020C1ACC7}"/>
              </a:ext>
            </a:extLst>
          </p:cNvPr>
          <p:cNvGraphicFramePr>
            <a:graphicFrameLocks noGrp="1"/>
          </p:cNvGraphicFramePr>
          <p:nvPr>
            <p:extLst>
              <p:ext uri="{D42A27DB-BD31-4B8C-83A1-F6EECF244321}">
                <p14:modId xmlns:p14="http://schemas.microsoft.com/office/powerpoint/2010/main" val="1213440615"/>
              </p:ext>
            </p:extLst>
          </p:nvPr>
        </p:nvGraphicFramePr>
        <p:xfrm>
          <a:off x="395536" y="2996952"/>
          <a:ext cx="4488160" cy="2194560"/>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sp>
        <p:nvSpPr>
          <p:cNvPr id="8" name="TextBox 7">
            <a:extLst>
              <a:ext uri="{FF2B5EF4-FFF2-40B4-BE49-F238E27FC236}">
                <a16:creationId xmlns:a16="http://schemas.microsoft.com/office/drawing/2014/main" id="{CC28430C-ED1B-461E-AFB4-58C5921C05FE}"/>
              </a:ext>
            </a:extLst>
          </p:cNvPr>
          <p:cNvSpPr txBox="1"/>
          <p:nvPr/>
        </p:nvSpPr>
        <p:spPr>
          <a:xfrm>
            <a:off x="5436096" y="2567498"/>
            <a:ext cx="3203848"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MPI_Scatterv</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void *</a:t>
            </a:r>
            <a:r>
              <a:rPr lang="en-US" dirty="0" err="1">
                <a:latin typeface="Courier New" panose="02070309020205020404" pitchFamily="49" charset="0"/>
                <a:cs typeface="Courier New" panose="02070309020205020404" pitchFamily="49" charset="0"/>
              </a:rPr>
              <a:t>sendbuf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sendcnts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displs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sendtype</a:t>
            </a:r>
            <a:r>
              <a:rPr lang="en-US" dirty="0">
                <a:latin typeface="Courier New" panose="02070309020205020404" pitchFamily="49" charset="0"/>
                <a:cs typeface="Courier New" panose="02070309020205020404" pitchFamily="49" charset="0"/>
              </a:rPr>
              <a:t>, </a:t>
            </a:r>
            <a:r>
              <a:rPr lang="en-US" b="1" dirty="0">
                <a:solidFill>
                  <a:schemeClr val="accent6"/>
                </a:solidFill>
                <a:latin typeface="Courier New" panose="02070309020205020404" pitchFamily="49" charset="0"/>
                <a:cs typeface="Courier New" panose="02070309020205020404" pitchFamily="49" charset="0"/>
              </a:rPr>
              <a:t>void *</a:t>
            </a:r>
            <a:r>
              <a:rPr lang="en-US" b="1" dirty="0" err="1">
                <a:solidFill>
                  <a:schemeClr val="accent6"/>
                </a:solidFill>
                <a:latin typeface="Courier New" panose="02070309020205020404" pitchFamily="49" charset="0"/>
                <a:cs typeface="Courier New" panose="02070309020205020404" pitchFamily="49" charset="0"/>
              </a:rPr>
              <a:t>recvbuf</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int </a:t>
            </a:r>
            <a:r>
              <a:rPr lang="en-US" dirty="0" err="1">
                <a:latin typeface="Courier New" panose="02070309020205020404" pitchFamily="49" charset="0"/>
                <a:cs typeface="Courier New" panose="02070309020205020404" pitchFamily="49" charset="0"/>
              </a:rPr>
              <a:t>recvcnt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MPI_Datatype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recvtype</a:t>
            </a:r>
            <a:r>
              <a:rPr lang="en-US" dirty="0">
                <a:latin typeface="Courier New" panose="02070309020205020404" pitchFamily="49" charset="0"/>
                <a:cs typeface="Courier New" panose="02070309020205020404" pitchFamily="49" charset="0"/>
              </a:rPr>
              <a:t>, int root, </a:t>
            </a:r>
          </a:p>
          <a:p>
            <a:r>
              <a:rPr lang="en-US" dirty="0" err="1">
                <a:latin typeface="Courier New" panose="02070309020205020404" pitchFamily="49" charset="0"/>
                <a:cs typeface="Courier New" panose="02070309020205020404" pitchFamily="49" charset="0"/>
              </a:rPr>
              <a:t>MPI_Comm</a:t>
            </a:r>
            <a:r>
              <a:rPr lang="en-US" dirty="0">
                <a:latin typeface="Courier New" panose="02070309020205020404" pitchFamily="49" charset="0"/>
                <a:cs typeface="Courier New" panose="02070309020205020404" pitchFamily="49" charset="0"/>
              </a:rPr>
              <a:t> comm </a:t>
            </a:r>
          </a:p>
          <a:p>
            <a:r>
              <a:rPr lang="en-US" dirty="0">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3C4FBA38-D32E-4F0A-8A97-F38BDC00986A}"/>
              </a:ext>
            </a:extLst>
          </p:cNvPr>
          <p:cNvSpPr txBox="1"/>
          <p:nvPr/>
        </p:nvSpPr>
        <p:spPr>
          <a:xfrm>
            <a:off x="1995850" y="390956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k</a:t>
            </a:r>
          </a:p>
        </p:txBody>
      </p:sp>
      <p:cxnSp>
        <p:nvCxnSpPr>
          <p:cNvPr id="11" name="Straight Arrow Connector 10">
            <a:extLst>
              <a:ext uri="{FF2B5EF4-FFF2-40B4-BE49-F238E27FC236}">
                <a16:creationId xmlns:a16="http://schemas.microsoft.com/office/drawing/2014/main" id="{3CDD0F37-5C30-48AC-9A28-07653423A4E9}"/>
              </a:ext>
            </a:extLst>
          </p:cNvPr>
          <p:cNvCxnSpPr>
            <a:stCxn id="8" idx="1"/>
          </p:cNvCxnSpPr>
          <p:nvPr/>
        </p:nvCxnSpPr>
        <p:spPr>
          <a:xfrm flipH="1" flipV="1">
            <a:off x="683568" y="3717032"/>
            <a:ext cx="4752528" cy="4201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0046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5156D86-2B46-4823-8387-032618C23CB8}"/>
              </a:ext>
            </a:extLst>
          </p:cNvPr>
          <p:cNvGraphicFramePr>
            <a:graphicFrameLocks noGrp="1"/>
          </p:cNvGraphicFramePr>
          <p:nvPr>
            <p:extLst>
              <p:ext uri="{D42A27DB-BD31-4B8C-83A1-F6EECF244321}">
                <p14:modId xmlns:p14="http://schemas.microsoft.com/office/powerpoint/2010/main" val="3161818637"/>
              </p:ext>
            </p:extLst>
          </p:nvPr>
        </p:nvGraphicFramePr>
        <p:xfrm>
          <a:off x="611560" y="1988840"/>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graphicFrame>
        <p:nvGraphicFramePr>
          <p:cNvPr id="8" name="Table 7">
            <a:extLst>
              <a:ext uri="{FF2B5EF4-FFF2-40B4-BE49-F238E27FC236}">
                <a16:creationId xmlns:a16="http://schemas.microsoft.com/office/drawing/2014/main" id="{4EE9E396-D38A-47D9-B4F5-A984CF18B8B9}"/>
              </a:ext>
            </a:extLst>
          </p:cNvPr>
          <p:cNvGraphicFramePr>
            <a:graphicFrameLocks noGrp="1"/>
          </p:cNvGraphicFramePr>
          <p:nvPr>
            <p:extLst>
              <p:ext uri="{D42A27DB-BD31-4B8C-83A1-F6EECF244321}">
                <p14:modId xmlns:p14="http://schemas.microsoft.com/office/powerpoint/2010/main" val="2879215807"/>
              </p:ext>
            </p:extLst>
          </p:nvPr>
        </p:nvGraphicFramePr>
        <p:xfrm>
          <a:off x="611560" y="3536519"/>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graphicFrame>
        <p:nvGraphicFramePr>
          <p:cNvPr id="9" name="Table 8">
            <a:extLst>
              <a:ext uri="{FF2B5EF4-FFF2-40B4-BE49-F238E27FC236}">
                <a16:creationId xmlns:a16="http://schemas.microsoft.com/office/drawing/2014/main" id="{5A0A783F-7108-48D1-A888-0A431483D9EE}"/>
              </a:ext>
            </a:extLst>
          </p:cNvPr>
          <p:cNvGraphicFramePr>
            <a:graphicFrameLocks noGrp="1"/>
          </p:cNvGraphicFramePr>
          <p:nvPr>
            <p:extLst>
              <p:ext uri="{D42A27DB-BD31-4B8C-83A1-F6EECF244321}">
                <p14:modId xmlns:p14="http://schemas.microsoft.com/office/powerpoint/2010/main" val="433401968"/>
              </p:ext>
            </p:extLst>
          </p:nvPr>
        </p:nvGraphicFramePr>
        <p:xfrm>
          <a:off x="611560" y="5084198"/>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sp>
        <p:nvSpPr>
          <p:cNvPr id="10" name="Arrow: Up 9">
            <a:extLst>
              <a:ext uri="{FF2B5EF4-FFF2-40B4-BE49-F238E27FC236}">
                <a16:creationId xmlns:a16="http://schemas.microsoft.com/office/drawing/2014/main" id="{63F56498-1011-42FA-B4F5-E3411388D5D3}"/>
              </a:ext>
            </a:extLst>
          </p:cNvPr>
          <p:cNvSpPr/>
          <p:nvPr/>
        </p:nvSpPr>
        <p:spPr>
          <a:xfrm>
            <a:off x="1666131" y="3029503"/>
            <a:ext cx="523472" cy="864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7A15482B-F81F-4632-8A44-A550E9B050E8}"/>
              </a:ext>
            </a:extLst>
          </p:cNvPr>
          <p:cNvSpPr/>
          <p:nvPr/>
        </p:nvSpPr>
        <p:spPr>
          <a:xfrm rot="10800000">
            <a:off x="2711202" y="2775992"/>
            <a:ext cx="523472" cy="864096"/>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Arrow: Up 12">
            <a:extLst>
              <a:ext uri="{FF2B5EF4-FFF2-40B4-BE49-F238E27FC236}">
                <a16:creationId xmlns:a16="http://schemas.microsoft.com/office/drawing/2014/main" id="{4BD77871-F83D-483B-AD52-4C744DE5E5CE}"/>
              </a:ext>
            </a:extLst>
          </p:cNvPr>
          <p:cNvSpPr/>
          <p:nvPr/>
        </p:nvSpPr>
        <p:spPr>
          <a:xfrm>
            <a:off x="1666131" y="4652150"/>
            <a:ext cx="523472" cy="864096"/>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Arrow: Up 13">
            <a:extLst>
              <a:ext uri="{FF2B5EF4-FFF2-40B4-BE49-F238E27FC236}">
                <a16:creationId xmlns:a16="http://schemas.microsoft.com/office/drawing/2014/main" id="{2FDAB39F-F1D6-4251-9553-CB69238EBB73}"/>
              </a:ext>
            </a:extLst>
          </p:cNvPr>
          <p:cNvSpPr/>
          <p:nvPr/>
        </p:nvSpPr>
        <p:spPr>
          <a:xfrm rot="10800000">
            <a:off x="2749319" y="4323671"/>
            <a:ext cx="523472" cy="864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27C0013-7035-4A70-AEF8-CF4828E6E154}"/>
              </a:ext>
            </a:extLst>
          </p:cNvPr>
          <p:cNvSpPr txBox="1"/>
          <p:nvPr/>
        </p:nvSpPr>
        <p:spPr>
          <a:xfrm>
            <a:off x="1702146" y="2376157"/>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k-1</a:t>
            </a:r>
          </a:p>
        </p:txBody>
      </p:sp>
      <p:sp>
        <p:nvSpPr>
          <p:cNvPr id="20" name="TextBox 19">
            <a:extLst>
              <a:ext uri="{FF2B5EF4-FFF2-40B4-BE49-F238E27FC236}">
                <a16:creationId xmlns:a16="http://schemas.microsoft.com/office/drawing/2014/main" id="{D1CCF595-130B-41E4-96D5-FEBE1F39039A}"/>
              </a:ext>
            </a:extLst>
          </p:cNvPr>
          <p:cNvSpPr txBox="1"/>
          <p:nvPr/>
        </p:nvSpPr>
        <p:spPr>
          <a:xfrm>
            <a:off x="1840004" y="396963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k</a:t>
            </a:r>
          </a:p>
        </p:txBody>
      </p:sp>
      <p:sp>
        <p:nvSpPr>
          <p:cNvPr id="23" name="TextBox 22">
            <a:extLst>
              <a:ext uri="{FF2B5EF4-FFF2-40B4-BE49-F238E27FC236}">
                <a16:creationId xmlns:a16="http://schemas.microsoft.com/office/drawing/2014/main" id="{C77165FA-A262-4926-B7C0-F7B3A740260F}"/>
              </a:ext>
            </a:extLst>
          </p:cNvPr>
          <p:cNvSpPr txBox="1"/>
          <p:nvPr/>
        </p:nvSpPr>
        <p:spPr>
          <a:xfrm>
            <a:off x="1702146" y="5518717"/>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k+1</a:t>
            </a:r>
          </a:p>
        </p:txBody>
      </p:sp>
      <p:sp>
        <p:nvSpPr>
          <p:cNvPr id="25" name="TextBox 24">
            <a:extLst>
              <a:ext uri="{FF2B5EF4-FFF2-40B4-BE49-F238E27FC236}">
                <a16:creationId xmlns:a16="http://schemas.microsoft.com/office/drawing/2014/main" id="{E23A51E4-9D5F-4534-9CB3-ACEF53C13C1F}"/>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Updating the borders</a:t>
            </a:r>
          </a:p>
        </p:txBody>
      </p:sp>
      <p:sp>
        <p:nvSpPr>
          <p:cNvPr id="26" name="Arrow: Up 25">
            <a:extLst>
              <a:ext uri="{FF2B5EF4-FFF2-40B4-BE49-F238E27FC236}">
                <a16:creationId xmlns:a16="http://schemas.microsoft.com/office/drawing/2014/main" id="{4C700670-88C2-4885-932E-E698B6CEAA7B}"/>
              </a:ext>
            </a:extLst>
          </p:cNvPr>
          <p:cNvSpPr/>
          <p:nvPr/>
        </p:nvSpPr>
        <p:spPr>
          <a:xfrm rot="10800000">
            <a:off x="5324393" y="2660918"/>
            <a:ext cx="523472" cy="864096"/>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7" name="Arrow: Up 26">
            <a:extLst>
              <a:ext uri="{FF2B5EF4-FFF2-40B4-BE49-F238E27FC236}">
                <a16:creationId xmlns:a16="http://schemas.microsoft.com/office/drawing/2014/main" id="{0BA65A08-4CD0-4F5B-8065-D506309461BA}"/>
              </a:ext>
            </a:extLst>
          </p:cNvPr>
          <p:cNvSpPr/>
          <p:nvPr/>
        </p:nvSpPr>
        <p:spPr>
          <a:xfrm>
            <a:off x="5345269" y="4989475"/>
            <a:ext cx="523472" cy="864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A01413-BF39-4CB5-BC2B-F8ACCC44C4B9}"/>
              </a:ext>
            </a:extLst>
          </p:cNvPr>
          <p:cNvSpPr/>
          <p:nvPr/>
        </p:nvSpPr>
        <p:spPr>
          <a:xfrm>
            <a:off x="5965999" y="4630196"/>
            <a:ext cx="3023739" cy="2062103"/>
          </a:xfrm>
          <a:prstGeom prst="rect">
            <a:avLst/>
          </a:prstGeom>
        </p:spPr>
        <p:txBody>
          <a:bodyPr wrap="square">
            <a:spAutoFit/>
          </a:bodyPr>
          <a:lstStyle/>
          <a:p>
            <a:r>
              <a:rPr lang="en-US" sz="1600" b="1" dirty="0" err="1">
                <a:latin typeface="Courier New" panose="02070309020205020404" pitchFamily="49" charset="0"/>
                <a:cs typeface="Courier New" panose="02070309020205020404" pitchFamily="49" charset="0"/>
              </a:rPr>
              <a:t>MPI_Send</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void* data,</a:t>
            </a:r>
          </a:p>
          <a:p>
            <a:r>
              <a:rPr lang="en-US" sz="1600" dirty="0">
                <a:latin typeface="Courier New" panose="02070309020205020404" pitchFamily="49" charset="0"/>
                <a:cs typeface="Courier New" panose="02070309020205020404" pitchFamily="49" charset="0"/>
              </a:rPr>
              <a:t>int count, </a:t>
            </a:r>
          </a:p>
          <a:p>
            <a:r>
              <a:rPr lang="en-US" sz="1600" dirty="0" err="1">
                <a:latin typeface="Courier New" panose="02070309020205020404" pitchFamily="49" charset="0"/>
                <a:cs typeface="Courier New" panose="02070309020205020404" pitchFamily="49" charset="0"/>
              </a:rPr>
              <a:t>MPI_Datatype</a:t>
            </a:r>
            <a:r>
              <a:rPr lang="en-US" sz="1600" dirty="0">
                <a:latin typeface="Courier New" panose="02070309020205020404" pitchFamily="49" charset="0"/>
                <a:cs typeface="Courier New" panose="02070309020205020404" pitchFamily="49" charset="0"/>
              </a:rPr>
              <a:t> datatype,</a:t>
            </a:r>
          </a:p>
          <a:p>
            <a:r>
              <a:rPr lang="en-US" sz="1600" dirty="0">
                <a:latin typeface="Courier New" panose="02070309020205020404" pitchFamily="49" charset="0"/>
                <a:cs typeface="Courier New" panose="02070309020205020404" pitchFamily="49" charset="0"/>
              </a:rPr>
              <a:t>int destination,</a:t>
            </a:r>
          </a:p>
          <a:p>
            <a:r>
              <a:rPr lang="en-US" sz="1600" dirty="0">
                <a:latin typeface="Courier New" panose="02070309020205020404" pitchFamily="49" charset="0"/>
                <a:cs typeface="Courier New" panose="02070309020205020404" pitchFamily="49" charset="0"/>
              </a:rPr>
              <a:t>int tag,</a:t>
            </a:r>
          </a:p>
          <a:p>
            <a:r>
              <a:rPr lang="en-US" sz="1600" dirty="0" err="1">
                <a:latin typeface="Courier New" panose="02070309020205020404" pitchFamily="49" charset="0"/>
                <a:cs typeface="Courier New" panose="02070309020205020404" pitchFamily="49" charset="0"/>
              </a:rPr>
              <a:t>MPI_Comm</a:t>
            </a:r>
            <a:r>
              <a:rPr lang="en-US" sz="1600" dirty="0">
                <a:latin typeface="Courier New" panose="02070309020205020404" pitchFamily="49" charset="0"/>
                <a:cs typeface="Courier New" panose="02070309020205020404" pitchFamily="49" charset="0"/>
              </a:rPr>
              <a:t> communicator</a:t>
            </a:r>
          </a:p>
          <a:p>
            <a:r>
              <a:rPr lang="en-US" sz="1600" dirty="0">
                <a:latin typeface="Courier New" panose="02070309020205020404" pitchFamily="49" charset="0"/>
                <a:cs typeface="Courier New" panose="02070309020205020404" pitchFamily="49" charset="0"/>
              </a:rPr>
              <a:t>);</a:t>
            </a:r>
          </a:p>
        </p:txBody>
      </p:sp>
      <p:sp>
        <p:nvSpPr>
          <p:cNvPr id="31" name="Rectangle 30">
            <a:extLst>
              <a:ext uri="{FF2B5EF4-FFF2-40B4-BE49-F238E27FC236}">
                <a16:creationId xmlns:a16="http://schemas.microsoft.com/office/drawing/2014/main" id="{F753299C-DEC1-4AEF-8D16-8E8723515DF7}"/>
              </a:ext>
            </a:extLst>
          </p:cNvPr>
          <p:cNvSpPr/>
          <p:nvPr/>
        </p:nvSpPr>
        <p:spPr>
          <a:xfrm>
            <a:off x="5965999" y="2014213"/>
            <a:ext cx="3023739" cy="2308324"/>
          </a:xfrm>
          <a:prstGeom prst="rect">
            <a:avLst/>
          </a:prstGeom>
        </p:spPr>
        <p:txBody>
          <a:bodyPr wrap="square">
            <a:spAutoFit/>
          </a:bodyPr>
          <a:lstStyle/>
          <a:p>
            <a:r>
              <a:rPr lang="en-US" sz="1600" b="1" dirty="0" err="1">
                <a:latin typeface="Courier New" panose="02070309020205020404" pitchFamily="49" charset="0"/>
                <a:cs typeface="Courier New" panose="02070309020205020404" pitchFamily="49" charset="0"/>
              </a:rPr>
              <a:t>MPI_Recv</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void* data, </a:t>
            </a:r>
          </a:p>
          <a:p>
            <a:r>
              <a:rPr lang="en-US" sz="1600" dirty="0">
                <a:latin typeface="Courier New" panose="02070309020205020404" pitchFamily="49" charset="0"/>
                <a:cs typeface="Courier New" panose="02070309020205020404" pitchFamily="49" charset="0"/>
              </a:rPr>
              <a:t>int count, </a:t>
            </a:r>
          </a:p>
          <a:p>
            <a:r>
              <a:rPr lang="en-US" sz="1600" dirty="0" err="1">
                <a:latin typeface="Courier New" panose="02070309020205020404" pitchFamily="49" charset="0"/>
                <a:cs typeface="Courier New" panose="02070309020205020404" pitchFamily="49" charset="0"/>
              </a:rPr>
              <a:t>MPI_Datatype</a:t>
            </a:r>
            <a:r>
              <a:rPr lang="en-US" sz="1600" dirty="0">
                <a:latin typeface="Courier New" panose="02070309020205020404" pitchFamily="49" charset="0"/>
                <a:cs typeface="Courier New" panose="02070309020205020404" pitchFamily="49" charset="0"/>
              </a:rPr>
              <a:t> datatype, </a:t>
            </a:r>
          </a:p>
          <a:p>
            <a:r>
              <a:rPr lang="en-US" sz="1600" dirty="0">
                <a:latin typeface="Courier New" panose="02070309020205020404" pitchFamily="49" charset="0"/>
                <a:cs typeface="Courier New" panose="02070309020205020404" pitchFamily="49" charset="0"/>
              </a:rPr>
              <a:t>int source, </a:t>
            </a:r>
          </a:p>
          <a:p>
            <a:r>
              <a:rPr lang="en-US" sz="1600" dirty="0">
                <a:latin typeface="Courier New" panose="02070309020205020404" pitchFamily="49" charset="0"/>
                <a:cs typeface="Courier New" panose="02070309020205020404" pitchFamily="49" charset="0"/>
              </a:rPr>
              <a:t>int tag, </a:t>
            </a:r>
          </a:p>
          <a:p>
            <a:r>
              <a:rPr lang="en-US" sz="1600" dirty="0" err="1">
                <a:latin typeface="Courier New" panose="02070309020205020404" pitchFamily="49" charset="0"/>
                <a:cs typeface="Courier New" panose="02070309020205020404" pitchFamily="49" charset="0"/>
              </a:rPr>
              <a:t>MPI_Comm</a:t>
            </a:r>
            <a:r>
              <a:rPr lang="en-US" sz="1600" dirty="0">
                <a:latin typeface="Courier New" panose="02070309020205020404" pitchFamily="49" charset="0"/>
                <a:cs typeface="Courier New" panose="02070309020205020404" pitchFamily="49" charset="0"/>
              </a:rPr>
              <a:t> communicator, </a:t>
            </a:r>
          </a:p>
          <a:p>
            <a:r>
              <a:rPr lang="en-US" sz="1600" dirty="0" err="1">
                <a:latin typeface="Courier New" panose="02070309020205020404" pitchFamily="49" charset="0"/>
                <a:cs typeface="Courier New" panose="02070309020205020404" pitchFamily="49" charset="0"/>
              </a:rPr>
              <a:t>MPI_Status</a:t>
            </a:r>
            <a:r>
              <a:rPr lang="en-US" sz="1600" dirty="0">
                <a:latin typeface="Courier New" panose="02070309020205020404" pitchFamily="49" charset="0"/>
                <a:cs typeface="Courier New" panose="02070309020205020404" pitchFamily="49" charset="0"/>
              </a:rPr>
              <a:t>* status</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28534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127C6F0-B518-4D23-AD34-E3228574339D}"/>
              </a:ext>
            </a:extLst>
          </p:cNvPr>
          <p:cNvGraphicFramePr>
            <a:graphicFrameLocks noGrp="1"/>
          </p:cNvGraphicFramePr>
          <p:nvPr>
            <p:extLst>
              <p:ext uri="{D42A27DB-BD31-4B8C-83A1-F6EECF244321}">
                <p14:modId xmlns:p14="http://schemas.microsoft.com/office/powerpoint/2010/main" val="1955806530"/>
              </p:ext>
            </p:extLst>
          </p:nvPr>
        </p:nvGraphicFramePr>
        <p:xfrm>
          <a:off x="611560" y="1988840"/>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graphicFrame>
        <p:nvGraphicFramePr>
          <p:cNvPr id="5" name="Table 4">
            <a:extLst>
              <a:ext uri="{FF2B5EF4-FFF2-40B4-BE49-F238E27FC236}">
                <a16:creationId xmlns:a16="http://schemas.microsoft.com/office/drawing/2014/main" id="{EA7877DB-5AA1-4FC1-B31B-4D610D8F6F47}"/>
              </a:ext>
            </a:extLst>
          </p:cNvPr>
          <p:cNvGraphicFramePr>
            <a:graphicFrameLocks noGrp="1"/>
          </p:cNvGraphicFramePr>
          <p:nvPr>
            <p:extLst>
              <p:ext uri="{D42A27DB-BD31-4B8C-83A1-F6EECF244321}">
                <p14:modId xmlns:p14="http://schemas.microsoft.com/office/powerpoint/2010/main" val="395120707"/>
              </p:ext>
            </p:extLst>
          </p:nvPr>
        </p:nvGraphicFramePr>
        <p:xfrm>
          <a:off x="611560" y="3536519"/>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graphicFrame>
        <p:nvGraphicFramePr>
          <p:cNvPr id="6" name="Table 5">
            <a:extLst>
              <a:ext uri="{FF2B5EF4-FFF2-40B4-BE49-F238E27FC236}">
                <a16:creationId xmlns:a16="http://schemas.microsoft.com/office/drawing/2014/main" id="{AEB4AB79-5509-4318-92BE-ADFAC5F2C19F}"/>
              </a:ext>
            </a:extLst>
          </p:cNvPr>
          <p:cNvGraphicFramePr>
            <a:graphicFrameLocks noGrp="1"/>
          </p:cNvGraphicFramePr>
          <p:nvPr>
            <p:extLst>
              <p:ext uri="{D42A27DB-BD31-4B8C-83A1-F6EECF244321}">
                <p14:modId xmlns:p14="http://schemas.microsoft.com/office/powerpoint/2010/main" val="3361626830"/>
              </p:ext>
            </p:extLst>
          </p:nvPr>
        </p:nvGraphicFramePr>
        <p:xfrm>
          <a:off x="611560" y="5084198"/>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sp>
        <p:nvSpPr>
          <p:cNvPr id="15" name="TextBox 14">
            <a:extLst>
              <a:ext uri="{FF2B5EF4-FFF2-40B4-BE49-F238E27FC236}">
                <a16:creationId xmlns:a16="http://schemas.microsoft.com/office/drawing/2014/main" id="{9A7ADDE8-7D04-440F-B1FA-8637B2B3B842}"/>
              </a:ext>
            </a:extLst>
          </p:cNvPr>
          <p:cNvSpPr txBox="1"/>
          <p:nvPr/>
        </p:nvSpPr>
        <p:spPr>
          <a:xfrm>
            <a:off x="1702146" y="2376157"/>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k-1</a:t>
            </a:r>
          </a:p>
        </p:txBody>
      </p:sp>
      <p:sp>
        <p:nvSpPr>
          <p:cNvPr id="16" name="TextBox 15">
            <a:extLst>
              <a:ext uri="{FF2B5EF4-FFF2-40B4-BE49-F238E27FC236}">
                <a16:creationId xmlns:a16="http://schemas.microsoft.com/office/drawing/2014/main" id="{4F820785-E5E4-4396-A450-06B9381AEA3A}"/>
              </a:ext>
            </a:extLst>
          </p:cNvPr>
          <p:cNvSpPr txBox="1"/>
          <p:nvPr/>
        </p:nvSpPr>
        <p:spPr>
          <a:xfrm>
            <a:off x="1840004" y="396963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k</a:t>
            </a:r>
          </a:p>
        </p:txBody>
      </p:sp>
      <p:sp>
        <p:nvSpPr>
          <p:cNvPr id="17" name="TextBox 16">
            <a:extLst>
              <a:ext uri="{FF2B5EF4-FFF2-40B4-BE49-F238E27FC236}">
                <a16:creationId xmlns:a16="http://schemas.microsoft.com/office/drawing/2014/main" id="{AA8FF134-4BBF-4266-A3F1-6B4F7FDA76DF}"/>
              </a:ext>
            </a:extLst>
          </p:cNvPr>
          <p:cNvSpPr txBox="1"/>
          <p:nvPr/>
        </p:nvSpPr>
        <p:spPr>
          <a:xfrm>
            <a:off x="1702146" y="5518717"/>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k+1</a:t>
            </a:r>
          </a:p>
        </p:txBody>
      </p:sp>
      <p:sp>
        <p:nvSpPr>
          <p:cNvPr id="18" name="TextBox 17">
            <a:extLst>
              <a:ext uri="{FF2B5EF4-FFF2-40B4-BE49-F238E27FC236}">
                <a16:creationId xmlns:a16="http://schemas.microsoft.com/office/drawing/2014/main" id="{7D8175BB-63BF-4D30-9794-0988D28D7E3C}"/>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Updating the borders</a:t>
            </a:r>
          </a:p>
        </p:txBody>
      </p:sp>
      <p:sp>
        <p:nvSpPr>
          <p:cNvPr id="22" name="Rectangle 21">
            <a:extLst>
              <a:ext uri="{FF2B5EF4-FFF2-40B4-BE49-F238E27FC236}">
                <a16:creationId xmlns:a16="http://schemas.microsoft.com/office/drawing/2014/main" id="{B6F6E05E-71F1-4542-B6D0-E9E5CCE1DFEC}"/>
              </a:ext>
            </a:extLst>
          </p:cNvPr>
          <p:cNvSpPr/>
          <p:nvPr/>
        </p:nvSpPr>
        <p:spPr>
          <a:xfrm>
            <a:off x="5792126" y="2526124"/>
            <a:ext cx="3023739" cy="3539430"/>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MPI_Sendrecv</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const void *</a:t>
            </a:r>
            <a:r>
              <a:rPr lang="en-US" sz="1600" dirty="0" err="1">
                <a:latin typeface="Courier New" panose="02070309020205020404" pitchFamily="49" charset="0"/>
                <a:cs typeface="Courier New" panose="02070309020205020404" pitchFamily="49" charset="0"/>
              </a:rPr>
              <a:t>sendbuf</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int </a:t>
            </a:r>
            <a:r>
              <a:rPr lang="en-US" sz="1600" dirty="0" err="1">
                <a:latin typeface="Courier New" panose="02070309020205020404" pitchFamily="49" charset="0"/>
                <a:cs typeface="Courier New" panose="02070309020205020404" pitchFamily="49" charset="0"/>
              </a:rPr>
              <a:t>sendcount</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MPI_Datatype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sendtype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int </a:t>
            </a:r>
            <a:r>
              <a:rPr lang="en-US" sz="1600" dirty="0" err="1">
                <a:latin typeface="Courier New" panose="02070309020205020404" pitchFamily="49" charset="0"/>
                <a:cs typeface="Courier New" panose="02070309020205020404" pitchFamily="49" charset="0"/>
              </a:rPr>
              <a:t>dest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int </a:t>
            </a:r>
            <a:r>
              <a:rPr lang="en-US" sz="1600" dirty="0" err="1">
                <a:latin typeface="Courier New" panose="02070309020205020404" pitchFamily="49" charset="0"/>
                <a:cs typeface="Courier New" panose="02070309020205020404" pitchFamily="49" charset="0"/>
              </a:rPr>
              <a:t>sendtag</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recvbuf</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int </a:t>
            </a:r>
            <a:r>
              <a:rPr lang="en-US" sz="1600" dirty="0" err="1">
                <a:latin typeface="Courier New" panose="02070309020205020404" pitchFamily="49" charset="0"/>
                <a:cs typeface="Courier New" panose="02070309020205020404" pitchFamily="49" charset="0"/>
              </a:rPr>
              <a:t>recvcount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MPI_Datatype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recvtype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int source, </a:t>
            </a:r>
          </a:p>
          <a:p>
            <a:r>
              <a:rPr lang="en-US" sz="1600" dirty="0">
                <a:latin typeface="Courier New" panose="02070309020205020404" pitchFamily="49" charset="0"/>
                <a:cs typeface="Courier New" panose="02070309020205020404" pitchFamily="49" charset="0"/>
              </a:rPr>
              <a:t>int </a:t>
            </a:r>
            <a:r>
              <a:rPr lang="en-US" sz="1600" dirty="0" err="1">
                <a:latin typeface="Courier New" panose="02070309020205020404" pitchFamily="49" charset="0"/>
                <a:cs typeface="Courier New" panose="02070309020205020404" pitchFamily="49" charset="0"/>
              </a:rPr>
              <a:t>recvtag</a:t>
            </a:r>
            <a:r>
              <a:rPr lang="en-US" sz="1600" dirty="0">
                <a:latin typeface="Courier New" panose="02070309020205020404" pitchFamily="49" charset="0"/>
                <a:cs typeface="Courier New" panose="02070309020205020404" pitchFamily="49" charset="0"/>
              </a:rPr>
              <a:t>, </a:t>
            </a:r>
          </a:p>
          <a:p>
            <a:r>
              <a:rPr lang="en-US" sz="1600" dirty="0" err="1">
                <a:latin typeface="Courier New" panose="02070309020205020404" pitchFamily="49" charset="0"/>
                <a:cs typeface="Courier New" panose="02070309020205020404" pitchFamily="49" charset="0"/>
              </a:rPr>
              <a:t>MPI_Comm</a:t>
            </a:r>
            <a:r>
              <a:rPr lang="en-US" sz="1600" dirty="0">
                <a:latin typeface="Courier New" panose="02070309020205020404" pitchFamily="49" charset="0"/>
                <a:cs typeface="Courier New" panose="02070309020205020404" pitchFamily="49" charset="0"/>
              </a:rPr>
              <a:t> comm,</a:t>
            </a:r>
          </a:p>
          <a:p>
            <a:r>
              <a:rPr lang="en-US" sz="1600" dirty="0" err="1">
                <a:latin typeface="Courier New" panose="02070309020205020404" pitchFamily="49" charset="0"/>
                <a:cs typeface="Courier New" panose="02070309020205020404" pitchFamily="49" charset="0"/>
              </a:rPr>
              <a:t>MPI_Status</a:t>
            </a:r>
            <a:r>
              <a:rPr lang="en-US" sz="1600" dirty="0">
                <a:latin typeface="Courier New" panose="02070309020205020404" pitchFamily="49" charset="0"/>
                <a:cs typeface="Courier New" panose="02070309020205020404" pitchFamily="49" charset="0"/>
              </a:rPr>
              <a:t> *status</a:t>
            </a:r>
          </a:p>
          <a:p>
            <a:r>
              <a:rPr lang="en-US" sz="1600" dirty="0">
                <a:latin typeface="Courier New" panose="02070309020205020404" pitchFamily="49" charset="0"/>
                <a:cs typeface="Courier New" panose="02070309020205020404" pitchFamily="49" charset="0"/>
              </a:rPr>
              <a:t>);</a:t>
            </a:r>
          </a:p>
        </p:txBody>
      </p:sp>
      <p:grpSp>
        <p:nvGrpSpPr>
          <p:cNvPr id="24" name="Group 23">
            <a:extLst>
              <a:ext uri="{FF2B5EF4-FFF2-40B4-BE49-F238E27FC236}">
                <a16:creationId xmlns:a16="http://schemas.microsoft.com/office/drawing/2014/main" id="{9A827918-F937-4E6A-B12F-575603412D4C}"/>
              </a:ext>
            </a:extLst>
          </p:cNvPr>
          <p:cNvGrpSpPr/>
          <p:nvPr/>
        </p:nvGrpSpPr>
        <p:grpSpPr>
          <a:xfrm>
            <a:off x="2312816" y="3041879"/>
            <a:ext cx="336464" cy="608082"/>
            <a:chOff x="4615631" y="3554695"/>
            <a:chExt cx="528915" cy="1201024"/>
          </a:xfrm>
        </p:grpSpPr>
        <p:sp>
          <p:nvSpPr>
            <p:cNvPr id="25" name="Arrow: Up 24">
              <a:extLst>
                <a:ext uri="{FF2B5EF4-FFF2-40B4-BE49-F238E27FC236}">
                  <a16:creationId xmlns:a16="http://schemas.microsoft.com/office/drawing/2014/main" id="{5B02F224-62AA-4309-A153-25717B00D106}"/>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Arrow: Up 25">
              <a:extLst>
                <a:ext uri="{FF2B5EF4-FFF2-40B4-BE49-F238E27FC236}">
                  <a16:creationId xmlns:a16="http://schemas.microsoft.com/office/drawing/2014/main" id="{5B99D530-B92B-4061-8ED3-706BB8C784E7}"/>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B92F6F3C-F39F-4B62-A64D-7BE36BECD07C}"/>
              </a:ext>
            </a:extLst>
          </p:cNvPr>
          <p:cNvGrpSpPr/>
          <p:nvPr/>
        </p:nvGrpSpPr>
        <p:grpSpPr>
          <a:xfrm>
            <a:off x="2315538" y="1572086"/>
            <a:ext cx="336464" cy="608082"/>
            <a:chOff x="4615631" y="3554695"/>
            <a:chExt cx="528915" cy="1201024"/>
          </a:xfrm>
        </p:grpSpPr>
        <p:sp>
          <p:nvSpPr>
            <p:cNvPr id="28" name="Arrow: Up 27">
              <a:extLst>
                <a:ext uri="{FF2B5EF4-FFF2-40B4-BE49-F238E27FC236}">
                  <a16:creationId xmlns:a16="http://schemas.microsoft.com/office/drawing/2014/main" id="{9A6947A7-8FF7-4620-94C3-88AC024E773A}"/>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9" name="Arrow: Up 28">
              <a:extLst>
                <a:ext uri="{FF2B5EF4-FFF2-40B4-BE49-F238E27FC236}">
                  <a16:creationId xmlns:a16="http://schemas.microsoft.com/office/drawing/2014/main" id="{305D7569-8CA4-45A9-B10C-3467E9949D8B}"/>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AB1820C-33A7-4318-99D2-56D660D2B539}"/>
              </a:ext>
            </a:extLst>
          </p:cNvPr>
          <p:cNvGrpSpPr/>
          <p:nvPr/>
        </p:nvGrpSpPr>
        <p:grpSpPr>
          <a:xfrm>
            <a:off x="2302644" y="4645855"/>
            <a:ext cx="336464" cy="608082"/>
            <a:chOff x="4615631" y="3554695"/>
            <a:chExt cx="528915" cy="1201024"/>
          </a:xfrm>
        </p:grpSpPr>
        <p:sp>
          <p:nvSpPr>
            <p:cNvPr id="31" name="Arrow: Up 30">
              <a:extLst>
                <a:ext uri="{FF2B5EF4-FFF2-40B4-BE49-F238E27FC236}">
                  <a16:creationId xmlns:a16="http://schemas.microsoft.com/office/drawing/2014/main" id="{23940419-0470-49A1-A7EA-33DF2C496E4C}"/>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2" name="Arrow: Up 31">
              <a:extLst>
                <a:ext uri="{FF2B5EF4-FFF2-40B4-BE49-F238E27FC236}">
                  <a16:creationId xmlns:a16="http://schemas.microsoft.com/office/drawing/2014/main" id="{16830AE9-E1DB-4E80-B0D1-EAE0204705C1}"/>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6206F8D-A324-4C98-8C1A-5D06222736CB}"/>
              </a:ext>
            </a:extLst>
          </p:cNvPr>
          <p:cNvGrpSpPr/>
          <p:nvPr/>
        </p:nvGrpSpPr>
        <p:grpSpPr>
          <a:xfrm>
            <a:off x="2312816" y="6183297"/>
            <a:ext cx="336464" cy="608082"/>
            <a:chOff x="4615631" y="3554695"/>
            <a:chExt cx="528915" cy="1201024"/>
          </a:xfrm>
        </p:grpSpPr>
        <p:sp>
          <p:nvSpPr>
            <p:cNvPr id="34" name="Arrow: Up 33">
              <a:extLst>
                <a:ext uri="{FF2B5EF4-FFF2-40B4-BE49-F238E27FC236}">
                  <a16:creationId xmlns:a16="http://schemas.microsoft.com/office/drawing/2014/main" id="{50697D42-E275-4C22-8A70-210787278193}"/>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5" name="Arrow: Up 34">
              <a:extLst>
                <a:ext uri="{FF2B5EF4-FFF2-40B4-BE49-F238E27FC236}">
                  <a16:creationId xmlns:a16="http://schemas.microsoft.com/office/drawing/2014/main" id="{4C9795E2-B98D-487C-8354-8B26890AE01B}"/>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016DC382-A2F1-4AA2-B16B-F93E5B95467F}"/>
              </a:ext>
            </a:extLst>
          </p:cNvPr>
          <p:cNvGrpSpPr/>
          <p:nvPr/>
        </p:nvGrpSpPr>
        <p:grpSpPr>
          <a:xfrm>
            <a:off x="5247960" y="3842078"/>
            <a:ext cx="336464" cy="608082"/>
            <a:chOff x="4615631" y="3554695"/>
            <a:chExt cx="528915" cy="1201024"/>
          </a:xfrm>
        </p:grpSpPr>
        <p:sp>
          <p:nvSpPr>
            <p:cNvPr id="37" name="Arrow: Up 36">
              <a:extLst>
                <a:ext uri="{FF2B5EF4-FFF2-40B4-BE49-F238E27FC236}">
                  <a16:creationId xmlns:a16="http://schemas.microsoft.com/office/drawing/2014/main" id="{AC06365A-62AD-4D3D-A618-FF72288032A1}"/>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8" name="Arrow: Up 37">
              <a:extLst>
                <a:ext uri="{FF2B5EF4-FFF2-40B4-BE49-F238E27FC236}">
                  <a16:creationId xmlns:a16="http://schemas.microsoft.com/office/drawing/2014/main" id="{9856B3B8-4D78-4BE0-8495-A837DBCCBC26}"/>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409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747C2EF-2426-451F-A0EA-A8FE8D39E457}"/>
              </a:ext>
            </a:extLst>
          </p:cNvPr>
          <p:cNvGraphicFramePr>
            <a:graphicFrameLocks noGrp="1"/>
          </p:cNvGraphicFramePr>
          <p:nvPr>
            <p:extLst>
              <p:ext uri="{D42A27DB-BD31-4B8C-83A1-F6EECF244321}">
                <p14:modId xmlns:p14="http://schemas.microsoft.com/office/powerpoint/2010/main" val="3077776898"/>
              </p:ext>
            </p:extLst>
          </p:nvPr>
        </p:nvGraphicFramePr>
        <p:xfrm>
          <a:off x="611560" y="2209800"/>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sp>
        <p:nvSpPr>
          <p:cNvPr id="6" name="TextBox 5">
            <a:extLst>
              <a:ext uri="{FF2B5EF4-FFF2-40B4-BE49-F238E27FC236}">
                <a16:creationId xmlns:a16="http://schemas.microsoft.com/office/drawing/2014/main" id="{D1963CB5-E897-4060-9250-F991EDB33DFA}"/>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Updating the borders</a:t>
            </a:r>
          </a:p>
        </p:txBody>
      </p:sp>
      <p:sp>
        <p:nvSpPr>
          <p:cNvPr id="7" name="TextBox 6">
            <a:extLst>
              <a:ext uri="{FF2B5EF4-FFF2-40B4-BE49-F238E27FC236}">
                <a16:creationId xmlns:a16="http://schemas.microsoft.com/office/drawing/2014/main" id="{514B86C1-5217-4B6F-9FBD-D6314FD73C74}"/>
              </a:ext>
            </a:extLst>
          </p:cNvPr>
          <p:cNvSpPr txBox="1"/>
          <p:nvPr/>
        </p:nvSpPr>
        <p:spPr>
          <a:xfrm>
            <a:off x="1840004" y="263473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1</a:t>
            </a:r>
          </a:p>
        </p:txBody>
      </p:sp>
      <p:graphicFrame>
        <p:nvGraphicFramePr>
          <p:cNvPr id="9" name="Table 8">
            <a:extLst>
              <a:ext uri="{FF2B5EF4-FFF2-40B4-BE49-F238E27FC236}">
                <a16:creationId xmlns:a16="http://schemas.microsoft.com/office/drawing/2014/main" id="{8D88B332-4D98-4577-A4F9-052822180C87}"/>
              </a:ext>
            </a:extLst>
          </p:cNvPr>
          <p:cNvGraphicFramePr>
            <a:graphicFrameLocks noGrp="1"/>
          </p:cNvGraphicFramePr>
          <p:nvPr>
            <p:extLst>
              <p:ext uri="{D42A27DB-BD31-4B8C-83A1-F6EECF244321}">
                <p14:modId xmlns:p14="http://schemas.microsoft.com/office/powerpoint/2010/main" val="1885736378"/>
              </p:ext>
            </p:extLst>
          </p:nvPr>
        </p:nvGraphicFramePr>
        <p:xfrm>
          <a:off x="607109" y="5051648"/>
          <a:ext cx="3744420" cy="1219200"/>
        </p:xfrm>
        <a:graphic>
          <a:graphicData uri="http://schemas.openxmlformats.org/drawingml/2006/table">
            <a:tbl>
              <a:tblPr firstRow="1" bandRow="1">
                <a:tableStyleId>{22838BEF-8BB2-4498-84A7-C5851F593DF1}</a:tableStyleId>
              </a:tblPr>
              <a:tblGrid>
                <a:gridCol w="374442">
                  <a:extLst>
                    <a:ext uri="{9D8B030D-6E8A-4147-A177-3AD203B41FA5}">
                      <a16:colId xmlns:a16="http://schemas.microsoft.com/office/drawing/2014/main" val="1150199570"/>
                    </a:ext>
                  </a:extLst>
                </a:gridCol>
                <a:gridCol w="374442">
                  <a:extLst>
                    <a:ext uri="{9D8B030D-6E8A-4147-A177-3AD203B41FA5}">
                      <a16:colId xmlns:a16="http://schemas.microsoft.com/office/drawing/2014/main" val="1153923488"/>
                    </a:ext>
                  </a:extLst>
                </a:gridCol>
                <a:gridCol w="374442">
                  <a:extLst>
                    <a:ext uri="{9D8B030D-6E8A-4147-A177-3AD203B41FA5}">
                      <a16:colId xmlns:a16="http://schemas.microsoft.com/office/drawing/2014/main" val="368347068"/>
                    </a:ext>
                  </a:extLst>
                </a:gridCol>
                <a:gridCol w="374442">
                  <a:extLst>
                    <a:ext uri="{9D8B030D-6E8A-4147-A177-3AD203B41FA5}">
                      <a16:colId xmlns:a16="http://schemas.microsoft.com/office/drawing/2014/main" val="694845337"/>
                    </a:ext>
                  </a:extLst>
                </a:gridCol>
                <a:gridCol w="374442">
                  <a:extLst>
                    <a:ext uri="{9D8B030D-6E8A-4147-A177-3AD203B41FA5}">
                      <a16:colId xmlns:a16="http://schemas.microsoft.com/office/drawing/2014/main" val="3274673264"/>
                    </a:ext>
                  </a:extLst>
                </a:gridCol>
                <a:gridCol w="374442">
                  <a:extLst>
                    <a:ext uri="{9D8B030D-6E8A-4147-A177-3AD203B41FA5}">
                      <a16:colId xmlns:a16="http://schemas.microsoft.com/office/drawing/2014/main" val="1332841186"/>
                    </a:ext>
                  </a:extLst>
                </a:gridCol>
                <a:gridCol w="374442">
                  <a:extLst>
                    <a:ext uri="{9D8B030D-6E8A-4147-A177-3AD203B41FA5}">
                      <a16:colId xmlns:a16="http://schemas.microsoft.com/office/drawing/2014/main" val="3638029493"/>
                    </a:ext>
                  </a:extLst>
                </a:gridCol>
                <a:gridCol w="374442">
                  <a:extLst>
                    <a:ext uri="{9D8B030D-6E8A-4147-A177-3AD203B41FA5}">
                      <a16:colId xmlns:a16="http://schemas.microsoft.com/office/drawing/2014/main" val="3789224230"/>
                    </a:ext>
                  </a:extLst>
                </a:gridCol>
                <a:gridCol w="374442">
                  <a:extLst>
                    <a:ext uri="{9D8B030D-6E8A-4147-A177-3AD203B41FA5}">
                      <a16:colId xmlns:a16="http://schemas.microsoft.com/office/drawing/2014/main" val="2067326988"/>
                    </a:ext>
                  </a:extLst>
                </a:gridCol>
                <a:gridCol w="374442">
                  <a:extLst>
                    <a:ext uri="{9D8B030D-6E8A-4147-A177-3AD203B41FA5}">
                      <a16:colId xmlns:a16="http://schemas.microsoft.com/office/drawing/2014/main" val="3904214121"/>
                    </a:ext>
                  </a:extLst>
                </a:gridCol>
              </a:tblGrid>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994595621"/>
                  </a:ext>
                </a:extLst>
              </a:tr>
              <a:tr h="182880">
                <a:tc gridSpan="10">
                  <a:txBody>
                    <a:bodyPr/>
                    <a:lstStyle/>
                    <a:p>
                      <a:pPr algn="ctr"/>
                      <a:r>
                        <a:rPr lang="en-US" sz="10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182880">
                <a:tc>
                  <a:txBody>
                    <a:bodyPr/>
                    <a:lstStyle/>
                    <a:p>
                      <a:endParaRPr lang="en-US" sz="100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10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182880">
                <a:tc>
                  <a:txBody>
                    <a:bodyPr/>
                    <a:lstStyle/>
                    <a:p>
                      <a:endParaRPr lang="en-US"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sz="1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bl>
          </a:graphicData>
        </a:graphic>
      </p:graphicFrame>
      <p:sp>
        <p:nvSpPr>
          <p:cNvPr id="10" name="TextBox 9">
            <a:extLst>
              <a:ext uri="{FF2B5EF4-FFF2-40B4-BE49-F238E27FC236}">
                <a16:creationId xmlns:a16="http://schemas.microsoft.com/office/drawing/2014/main" id="{BB3DA68D-1CC6-4F7A-A88E-D52C0940C865}"/>
              </a:ext>
            </a:extLst>
          </p:cNvPr>
          <p:cNvSpPr txBox="1"/>
          <p:nvPr/>
        </p:nvSpPr>
        <p:spPr>
          <a:xfrm>
            <a:off x="1840004" y="5476582"/>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Thread m</a:t>
            </a:r>
          </a:p>
        </p:txBody>
      </p:sp>
      <p:grpSp>
        <p:nvGrpSpPr>
          <p:cNvPr id="11" name="Group 10">
            <a:extLst>
              <a:ext uri="{FF2B5EF4-FFF2-40B4-BE49-F238E27FC236}">
                <a16:creationId xmlns:a16="http://schemas.microsoft.com/office/drawing/2014/main" id="{725603EE-6283-424E-84AF-C3D80FE7F1F6}"/>
              </a:ext>
            </a:extLst>
          </p:cNvPr>
          <p:cNvGrpSpPr/>
          <p:nvPr/>
        </p:nvGrpSpPr>
        <p:grpSpPr>
          <a:xfrm>
            <a:off x="2312819" y="3262838"/>
            <a:ext cx="336465" cy="608083"/>
            <a:chOff x="4615630" y="3554693"/>
            <a:chExt cx="528916" cy="1201026"/>
          </a:xfrm>
        </p:grpSpPr>
        <p:sp>
          <p:nvSpPr>
            <p:cNvPr id="12" name="Arrow: Up 11">
              <a:extLst>
                <a:ext uri="{FF2B5EF4-FFF2-40B4-BE49-F238E27FC236}">
                  <a16:creationId xmlns:a16="http://schemas.microsoft.com/office/drawing/2014/main" id="{EC453A14-A8A8-42A2-891B-E49A9E731ECE}"/>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Arrow: Up 12">
              <a:extLst>
                <a:ext uri="{FF2B5EF4-FFF2-40B4-BE49-F238E27FC236}">
                  <a16:creationId xmlns:a16="http://schemas.microsoft.com/office/drawing/2014/main" id="{E345F69B-9915-483C-B0EA-9F8ED56BDD65}"/>
                </a:ext>
              </a:extLst>
            </p:cNvPr>
            <p:cNvSpPr/>
            <p:nvPr/>
          </p:nvSpPr>
          <p:spPr>
            <a:xfrm>
              <a:off x="4615630" y="3554693"/>
              <a:ext cx="523471" cy="5728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2F77521-E36B-492C-A5CB-4C721D98B457}"/>
              </a:ext>
            </a:extLst>
          </p:cNvPr>
          <p:cNvGrpSpPr/>
          <p:nvPr/>
        </p:nvGrpSpPr>
        <p:grpSpPr>
          <a:xfrm>
            <a:off x="2315538" y="4547592"/>
            <a:ext cx="336464" cy="608082"/>
            <a:chOff x="4615631" y="3554695"/>
            <a:chExt cx="528915" cy="1201024"/>
          </a:xfrm>
        </p:grpSpPr>
        <p:sp>
          <p:nvSpPr>
            <p:cNvPr id="15" name="Arrow: Up 14">
              <a:extLst>
                <a:ext uri="{FF2B5EF4-FFF2-40B4-BE49-F238E27FC236}">
                  <a16:creationId xmlns:a16="http://schemas.microsoft.com/office/drawing/2014/main" id="{A9B721B2-C020-4E60-993C-4E74C2388DE5}"/>
                </a:ext>
              </a:extLst>
            </p:cNvPr>
            <p:cNvSpPr/>
            <p:nvPr/>
          </p:nvSpPr>
          <p:spPr>
            <a:xfrm rot="10800000">
              <a:off x="4621074" y="4146119"/>
              <a:ext cx="523472" cy="6096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Arrow: Up 15">
              <a:extLst>
                <a:ext uri="{FF2B5EF4-FFF2-40B4-BE49-F238E27FC236}">
                  <a16:creationId xmlns:a16="http://schemas.microsoft.com/office/drawing/2014/main" id="{AC38E31F-518A-4946-874C-D0F89E6F758E}"/>
                </a:ext>
              </a:extLst>
            </p:cNvPr>
            <p:cNvSpPr/>
            <p:nvPr/>
          </p:nvSpPr>
          <p:spPr>
            <a:xfrm>
              <a:off x="4615631" y="3554695"/>
              <a:ext cx="523472" cy="572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Arrow: Bent 31">
            <a:extLst>
              <a:ext uri="{FF2B5EF4-FFF2-40B4-BE49-F238E27FC236}">
                <a16:creationId xmlns:a16="http://schemas.microsoft.com/office/drawing/2014/main" id="{8A4EBAD1-5AF2-4A56-9F93-0DBED9084A43}"/>
              </a:ext>
            </a:extLst>
          </p:cNvPr>
          <p:cNvSpPr/>
          <p:nvPr/>
        </p:nvSpPr>
        <p:spPr>
          <a:xfrm rot="10800000">
            <a:off x="4378541" y="4293096"/>
            <a:ext cx="697513" cy="2112114"/>
          </a:xfrm>
          <a:prstGeom prst="bentArrow">
            <a:avLst>
              <a:gd name="adj1" fmla="val 28406"/>
              <a:gd name="adj2" fmla="val 25000"/>
              <a:gd name="adj3" fmla="val 25000"/>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0EE8CCC7-7AC2-4B1C-9766-1DEDEC983663}"/>
              </a:ext>
            </a:extLst>
          </p:cNvPr>
          <p:cNvSpPr/>
          <p:nvPr/>
        </p:nvSpPr>
        <p:spPr>
          <a:xfrm flipH="1">
            <a:off x="4365505" y="2139442"/>
            <a:ext cx="711885" cy="2160136"/>
          </a:xfrm>
          <a:prstGeom prst="bentArrow">
            <a:avLst>
              <a:gd name="adj1" fmla="val 28406"/>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4CD47379-9E7B-4A31-8E89-BF4875C0A4C5}"/>
              </a:ext>
            </a:extLst>
          </p:cNvPr>
          <p:cNvSpPr txBox="1"/>
          <p:nvPr/>
        </p:nvSpPr>
        <p:spPr>
          <a:xfrm>
            <a:off x="2278564" y="4005141"/>
            <a:ext cx="476837" cy="369332"/>
          </a:xfrm>
          <a:prstGeom prst="rect">
            <a:avLst/>
          </a:prstGeom>
          <a:noFill/>
        </p:spPr>
        <p:txBody>
          <a:bodyPr wrap="square" rtlCol="0">
            <a:spAutoFit/>
          </a:bodyPr>
          <a:lstStyle/>
          <a:p>
            <a:r>
              <a:rPr lang="en-US" b="1" dirty="0"/>
              <a:t>…</a:t>
            </a:r>
          </a:p>
        </p:txBody>
      </p:sp>
      <p:sp>
        <p:nvSpPr>
          <p:cNvPr id="35" name="Rectangle 34">
            <a:extLst>
              <a:ext uri="{FF2B5EF4-FFF2-40B4-BE49-F238E27FC236}">
                <a16:creationId xmlns:a16="http://schemas.microsoft.com/office/drawing/2014/main" id="{1312540E-EE98-4849-B729-B5C35FA6DF8B}"/>
              </a:ext>
            </a:extLst>
          </p:cNvPr>
          <p:cNvSpPr/>
          <p:nvPr/>
        </p:nvSpPr>
        <p:spPr>
          <a:xfrm>
            <a:off x="5146638" y="1934283"/>
            <a:ext cx="3942760" cy="4524315"/>
          </a:xfrm>
          <a:prstGeom prst="rect">
            <a:avLst/>
          </a:prstGeom>
        </p:spPr>
        <p:txBody>
          <a:bodyPr wrap="square">
            <a:spAutoFit/>
          </a:bodyPr>
          <a:lstStyle/>
          <a:p>
            <a:r>
              <a:rPr lang="en-US" sz="1600" dirty="0">
                <a:latin typeface="Garamond" panose="02020404030301010803" pitchFamily="18" charset="0"/>
              </a:rPr>
              <a:t>Every thread must exchange 2 borders.</a:t>
            </a:r>
          </a:p>
          <a:p>
            <a:r>
              <a:rPr lang="en-US" sz="1600" dirty="0">
                <a:latin typeface="Garamond" panose="02020404030301010803" pitchFamily="18" charset="0"/>
              </a:rPr>
              <a:t>So every thread must make 2 </a:t>
            </a:r>
            <a:r>
              <a:rPr lang="en-US" sz="1600" b="1" dirty="0">
                <a:latin typeface="Courier New" panose="02070309020205020404" pitchFamily="49" charset="0"/>
                <a:cs typeface="Courier New" panose="02070309020205020404" pitchFamily="49" charset="0"/>
              </a:rPr>
              <a:t>MPI_Sendrecv </a:t>
            </a:r>
            <a:r>
              <a:rPr lang="en-US" sz="1600" dirty="0">
                <a:latin typeface="Garamond" panose="02020404030301010803" pitchFamily="18" charset="0"/>
                <a:cs typeface="Courier New" panose="02070309020205020404" pitchFamily="49" charset="0"/>
              </a:rPr>
              <a:t>c</a:t>
            </a:r>
            <a:r>
              <a:rPr lang="en-US" sz="1600" dirty="0">
                <a:latin typeface="Garamond" panose="02020404030301010803" pitchFamily="18" charset="0"/>
              </a:rPr>
              <a:t>alls for the upper and lower borders.</a:t>
            </a:r>
          </a:p>
          <a:p>
            <a:endParaRPr lang="en-US" sz="1600" b="1" dirty="0">
              <a:latin typeface="Garamond" panose="02020404030301010803" pitchFamily="18" charset="0"/>
            </a:endParaRPr>
          </a:p>
          <a:p>
            <a:r>
              <a:rPr lang="en-US" sz="1600" dirty="0">
                <a:latin typeface="Garamond" panose="02020404030301010803" pitchFamily="18" charset="0"/>
              </a:rPr>
              <a:t>Note that the upper row of a sub-dish is </a:t>
            </a:r>
            <a:r>
              <a:rPr lang="en-US" sz="1600" b="1" dirty="0">
                <a:latin typeface="Garamond" panose="02020404030301010803" pitchFamily="18" charset="0"/>
              </a:rPr>
              <a:t>not</a:t>
            </a:r>
            <a:r>
              <a:rPr lang="en-US" sz="1600" dirty="0">
                <a:latin typeface="Garamond" panose="02020404030301010803" pitchFamily="18" charset="0"/>
              </a:rPr>
              <a:t> the upper border of the previously adjacent thread, but the lower. </a:t>
            </a:r>
            <a:endParaRPr lang="en-US" sz="1600" b="1" dirty="0">
              <a:latin typeface="Garamond" panose="02020404030301010803" pitchFamily="18" charset="0"/>
            </a:endParaRPr>
          </a:p>
          <a:p>
            <a:r>
              <a:rPr lang="en-US" sz="1600" dirty="0">
                <a:latin typeface="Garamond" panose="02020404030301010803" pitchFamily="18" charset="0"/>
              </a:rPr>
              <a:t>Since </a:t>
            </a:r>
            <a:r>
              <a:rPr lang="en-US" sz="1600" b="1" dirty="0">
                <a:latin typeface="Courier New" panose="02070309020205020404" pitchFamily="49" charset="0"/>
                <a:cs typeface="Courier New" panose="02070309020205020404" pitchFamily="49" charset="0"/>
              </a:rPr>
              <a:t>MPI_Sendrecv</a:t>
            </a:r>
            <a:r>
              <a:rPr lang="en-US" sz="1600" b="1" dirty="0">
                <a:latin typeface="Garamond" panose="02020404030301010803" pitchFamily="18" charset="0"/>
              </a:rPr>
              <a:t> </a:t>
            </a:r>
            <a:r>
              <a:rPr lang="en-US" sz="1600" dirty="0">
                <a:latin typeface="Garamond" panose="02020404030301010803" pitchFamily="18" charset="0"/>
              </a:rPr>
              <a:t>blocks it is important to always send and receive one end. Otherwise we reach a </a:t>
            </a:r>
            <a:r>
              <a:rPr lang="en-US" sz="1600" b="1" dirty="0">
                <a:latin typeface="Garamond" panose="02020404030301010803" pitchFamily="18" charset="0"/>
              </a:rPr>
              <a:t>deadlock</a:t>
            </a:r>
            <a:r>
              <a:rPr lang="en-US" sz="1600" dirty="0">
                <a:latin typeface="Garamond" panose="02020404030301010803" pitchFamily="18" charset="0"/>
              </a:rPr>
              <a:t>! </a:t>
            </a:r>
          </a:p>
          <a:p>
            <a:r>
              <a:rPr lang="en-US" sz="1600" dirty="0">
                <a:latin typeface="Garamond" panose="02020404030301010803" pitchFamily="18" charset="0"/>
              </a:rPr>
              <a:t>That will happen when we send the </a:t>
            </a:r>
            <a:r>
              <a:rPr lang="en-US" sz="1600" b="1" dirty="0">
                <a:latin typeface="Garamond" panose="02020404030301010803" pitchFamily="18" charset="0"/>
              </a:rPr>
              <a:t>lower</a:t>
            </a:r>
            <a:r>
              <a:rPr lang="en-US" sz="1600" dirty="0">
                <a:latin typeface="Garamond" panose="02020404030301010803" pitchFamily="18" charset="0"/>
              </a:rPr>
              <a:t> row and always wait for the </a:t>
            </a:r>
            <a:r>
              <a:rPr lang="en-US" sz="1600" b="1" dirty="0">
                <a:latin typeface="Garamond" panose="02020404030301010803" pitchFamily="18" charset="0"/>
              </a:rPr>
              <a:t>lower</a:t>
            </a:r>
            <a:r>
              <a:rPr lang="en-US" sz="1600" dirty="0">
                <a:latin typeface="Garamond" panose="02020404030301010803" pitchFamily="18" charset="0"/>
              </a:rPr>
              <a:t> border. Since all threads will send their </a:t>
            </a:r>
            <a:r>
              <a:rPr lang="en-US" sz="1600" b="1" dirty="0">
                <a:latin typeface="Garamond" panose="02020404030301010803" pitchFamily="18" charset="0"/>
              </a:rPr>
              <a:t>lower</a:t>
            </a:r>
            <a:r>
              <a:rPr lang="en-US" sz="1600" dirty="0">
                <a:latin typeface="Garamond" panose="02020404030301010803" pitchFamily="18" charset="0"/>
              </a:rPr>
              <a:t> rows first, the </a:t>
            </a:r>
            <a:r>
              <a:rPr lang="en-US" sz="1600" b="1" dirty="0">
                <a:latin typeface="Courier New" panose="02070309020205020404" pitchFamily="49" charset="0"/>
                <a:cs typeface="Courier New" panose="02070309020205020404" pitchFamily="49" charset="0"/>
              </a:rPr>
              <a:t>MPI_Sendrecv</a:t>
            </a:r>
            <a:r>
              <a:rPr lang="en-US" sz="1600" dirty="0">
                <a:latin typeface="Garamond" panose="02020404030301010803" pitchFamily="18" charset="0"/>
              </a:rPr>
              <a:t> will block on the receive part, as no thread will get to the second statement, which will send their upper border, needed to unlock the first.</a:t>
            </a:r>
            <a:endParaRPr lang="en-US" sz="1600" dirty="0"/>
          </a:p>
        </p:txBody>
      </p:sp>
      <p:sp>
        <p:nvSpPr>
          <p:cNvPr id="17" name="TextBox 16">
            <a:extLst>
              <a:ext uri="{FF2B5EF4-FFF2-40B4-BE49-F238E27FC236}">
                <a16:creationId xmlns:a16="http://schemas.microsoft.com/office/drawing/2014/main" id="{BC251456-D8C9-4F1F-AD04-26A1D0A7BAA1}"/>
              </a:ext>
            </a:extLst>
          </p:cNvPr>
          <p:cNvSpPr txBox="1"/>
          <p:nvPr/>
        </p:nvSpPr>
        <p:spPr>
          <a:xfrm>
            <a:off x="1597499" y="2158396"/>
            <a:ext cx="183896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Upper border</a:t>
            </a:r>
          </a:p>
        </p:txBody>
      </p:sp>
      <p:sp>
        <p:nvSpPr>
          <p:cNvPr id="18" name="TextBox 17">
            <a:extLst>
              <a:ext uri="{FF2B5EF4-FFF2-40B4-BE49-F238E27FC236}">
                <a16:creationId xmlns:a16="http://schemas.microsoft.com/office/drawing/2014/main" id="{8EBE62E7-B3CC-4FFB-93E9-54C94EC5502C}"/>
              </a:ext>
            </a:extLst>
          </p:cNvPr>
          <p:cNvSpPr txBox="1"/>
          <p:nvPr/>
        </p:nvSpPr>
        <p:spPr>
          <a:xfrm>
            <a:off x="1569778" y="3142601"/>
            <a:ext cx="1976823"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Lower  border</a:t>
            </a:r>
          </a:p>
        </p:txBody>
      </p:sp>
      <p:sp>
        <p:nvSpPr>
          <p:cNvPr id="19" name="TextBox 18">
            <a:extLst>
              <a:ext uri="{FF2B5EF4-FFF2-40B4-BE49-F238E27FC236}">
                <a16:creationId xmlns:a16="http://schemas.microsoft.com/office/drawing/2014/main" id="{6C025518-FF86-4667-94F0-3E542A99E23B}"/>
              </a:ext>
            </a:extLst>
          </p:cNvPr>
          <p:cNvSpPr txBox="1"/>
          <p:nvPr/>
        </p:nvSpPr>
        <p:spPr>
          <a:xfrm>
            <a:off x="1581135" y="4979613"/>
            <a:ext cx="1976823"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Upper  border</a:t>
            </a:r>
          </a:p>
        </p:txBody>
      </p:sp>
      <p:sp>
        <p:nvSpPr>
          <p:cNvPr id="20" name="TextBox 19">
            <a:extLst>
              <a:ext uri="{FF2B5EF4-FFF2-40B4-BE49-F238E27FC236}">
                <a16:creationId xmlns:a16="http://schemas.microsoft.com/office/drawing/2014/main" id="{0976FB2A-E4DE-4ECC-83DB-6FD445F94C60}"/>
              </a:ext>
            </a:extLst>
          </p:cNvPr>
          <p:cNvSpPr txBox="1"/>
          <p:nvPr/>
        </p:nvSpPr>
        <p:spPr>
          <a:xfrm>
            <a:off x="1581135" y="5973551"/>
            <a:ext cx="183896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Lower border</a:t>
            </a:r>
          </a:p>
        </p:txBody>
      </p:sp>
      <p:sp>
        <p:nvSpPr>
          <p:cNvPr id="21" name="TextBox 20">
            <a:extLst>
              <a:ext uri="{FF2B5EF4-FFF2-40B4-BE49-F238E27FC236}">
                <a16:creationId xmlns:a16="http://schemas.microsoft.com/office/drawing/2014/main" id="{83FD9CC5-A20F-4F0F-9D5C-16E2A78851E4}"/>
              </a:ext>
            </a:extLst>
          </p:cNvPr>
          <p:cNvSpPr txBox="1"/>
          <p:nvPr/>
        </p:nvSpPr>
        <p:spPr>
          <a:xfrm>
            <a:off x="1787922" y="5725067"/>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Lower row</a:t>
            </a:r>
          </a:p>
        </p:txBody>
      </p:sp>
      <p:sp>
        <p:nvSpPr>
          <p:cNvPr id="22" name="TextBox 21">
            <a:extLst>
              <a:ext uri="{FF2B5EF4-FFF2-40B4-BE49-F238E27FC236}">
                <a16:creationId xmlns:a16="http://schemas.microsoft.com/office/drawing/2014/main" id="{D766C315-F968-4EE1-8738-C411525F90A6}"/>
              </a:ext>
            </a:extLst>
          </p:cNvPr>
          <p:cNvSpPr txBox="1"/>
          <p:nvPr/>
        </p:nvSpPr>
        <p:spPr>
          <a:xfrm>
            <a:off x="1816659" y="5247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Upper row</a:t>
            </a:r>
          </a:p>
        </p:txBody>
      </p:sp>
      <p:sp>
        <p:nvSpPr>
          <p:cNvPr id="23" name="TextBox 22">
            <a:extLst>
              <a:ext uri="{FF2B5EF4-FFF2-40B4-BE49-F238E27FC236}">
                <a16:creationId xmlns:a16="http://schemas.microsoft.com/office/drawing/2014/main" id="{C4E22ED3-B882-429D-AF64-62E99F277F0F}"/>
              </a:ext>
            </a:extLst>
          </p:cNvPr>
          <p:cNvSpPr txBox="1"/>
          <p:nvPr/>
        </p:nvSpPr>
        <p:spPr>
          <a:xfrm>
            <a:off x="1785797" y="2865952"/>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Lower row</a:t>
            </a:r>
          </a:p>
        </p:txBody>
      </p:sp>
      <p:sp>
        <p:nvSpPr>
          <p:cNvPr id="24" name="TextBox 23">
            <a:extLst>
              <a:ext uri="{FF2B5EF4-FFF2-40B4-BE49-F238E27FC236}">
                <a16:creationId xmlns:a16="http://schemas.microsoft.com/office/drawing/2014/main" id="{1372893E-13A3-44F3-B97C-198E330EBC66}"/>
              </a:ext>
            </a:extLst>
          </p:cNvPr>
          <p:cNvSpPr txBox="1"/>
          <p:nvPr/>
        </p:nvSpPr>
        <p:spPr>
          <a:xfrm>
            <a:off x="1816659" y="2396537"/>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Upper row</a:t>
            </a:r>
          </a:p>
        </p:txBody>
      </p:sp>
    </p:spTree>
    <p:extLst>
      <p:ext uri="{BB962C8B-B14F-4D97-AF65-F5344CB8AC3E}">
        <p14:creationId xmlns:p14="http://schemas.microsoft.com/office/powerpoint/2010/main" val="1241014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fade">
                                      <p:cBhvr>
                                        <p:cTn id="7" dur="500"/>
                                        <p:tgtEl>
                                          <p:spTgt spid="3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5">
                                            <p:txEl>
                                              <p:pRg st="1" end="1"/>
                                            </p:txEl>
                                          </p:spTgt>
                                        </p:tgtEl>
                                        <p:attrNameLst>
                                          <p:attrName>style.visibility</p:attrName>
                                        </p:attrNameLst>
                                      </p:cBhvr>
                                      <p:to>
                                        <p:strVal val="visible"/>
                                      </p:to>
                                    </p:set>
                                    <p:animEffect transition="in" filter="fade">
                                      <p:cBhvr>
                                        <p:cTn id="10" dur="500"/>
                                        <p:tgtEl>
                                          <p:spTgt spid="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animEffect transition="in" filter="fade">
                                      <p:cBhvr>
                                        <p:cTn id="15" dur="500"/>
                                        <p:tgtEl>
                                          <p:spTgt spid="3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xEl>
                                              <p:pRg st="4" end="4"/>
                                            </p:txEl>
                                          </p:spTgt>
                                        </p:tgtEl>
                                        <p:attrNameLst>
                                          <p:attrName>style.visibility</p:attrName>
                                        </p:attrNameLst>
                                      </p:cBhvr>
                                      <p:to>
                                        <p:strVal val="visible"/>
                                      </p:to>
                                    </p:set>
                                    <p:animEffect transition="in" filter="fade">
                                      <p:cBhvr>
                                        <p:cTn id="18" dur="500"/>
                                        <p:tgtEl>
                                          <p:spTgt spid="3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xEl>
                                              <p:pRg st="5" end="5"/>
                                            </p:txEl>
                                          </p:spTgt>
                                        </p:tgtEl>
                                        <p:attrNameLst>
                                          <p:attrName>style.visibility</p:attrName>
                                        </p:attrNameLst>
                                      </p:cBhvr>
                                      <p:to>
                                        <p:strVal val="visible"/>
                                      </p:to>
                                    </p:set>
                                    <p:animEffect transition="in" filter="fade">
                                      <p:cBhvr>
                                        <p:cTn id="23" dur="500"/>
                                        <p:tgtEl>
                                          <p:spTgt spid="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ding GIF - Find &amp; Share on GIPHY">
            <a:extLst>
              <a:ext uri="{FF2B5EF4-FFF2-40B4-BE49-F238E27FC236}">
                <a16:creationId xmlns:a16="http://schemas.microsoft.com/office/drawing/2014/main" id="{E3B0D27E-CA33-4CB2-9AEA-13B5558CAFA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3447653"/>
            <a:ext cx="33909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9D023E-1129-4D71-A55E-AD7FEAA47917}"/>
              </a:ext>
            </a:extLst>
          </p:cNvPr>
          <p:cNvSpPr txBox="1"/>
          <p:nvPr/>
        </p:nvSpPr>
        <p:spPr>
          <a:xfrm>
            <a:off x="1096200" y="2780928"/>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Let’s Code!</a:t>
            </a:r>
          </a:p>
        </p:txBody>
      </p:sp>
    </p:spTree>
    <p:extLst>
      <p:ext uri="{BB962C8B-B14F-4D97-AF65-F5344CB8AC3E}">
        <p14:creationId xmlns:p14="http://schemas.microsoft.com/office/powerpoint/2010/main" val="27646882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41EDB7-57D8-48AF-B2B0-42291C8596B8}"/>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5" name="Picture 2" descr="John Conway - Wikipedia">
            <a:extLst>
              <a:ext uri="{FF2B5EF4-FFF2-40B4-BE49-F238E27FC236}">
                <a16:creationId xmlns:a16="http://schemas.microsoft.com/office/drawing/2014/main" id="{159F912D-A07B-46EA-9675-5DC90DBC23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9824C10-9FF0-4FAE-B875-1290FF0B0B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0737" y="2492896"/>
            <a:ext cx="2736304" cy="34584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0F2C63-378D-41AB-8F41-11FFFCA7F1AF}"/>
              </a:ext>
            </a:extLst>
          </p:cNvPr>
          <p:cNvSpPr txBox="1"/>
          <p:nvPr/>
        </p:nvSpPr>
        <p:spPr>
          <a:xfrm>
            <a:off x="5659638" y="2204864"/>
            <a:ext cx="2339102" cy="369332"/>
          </a:xfrm>
          <a:prstGeom prst="rect">
            <a:avLst/>
          </a:prstGeom>
          <a:noFill/>
        </p:spPr>
        <p:txBody>
          <a:bodyPr wrap="none" rtlCol="0">
            <a:spAutoFit/>
          </a:bodyPr>
          <a:lstStyle/>
          <a:p>
            <a:r>
              <a:rPr lang="en-US" b="1" dirty="0"/>
              <a:t>Surreal numbers </a:t>
            </a:r>
            <a:r>
              <a:rPr lang="en-US" baseline="30000" dirty="0"/>
              <a:t>[2]</a:t>
            </a:r>
            <a:endParaRPr lang="en-US" b="1" baseline="30000" dirty="0"/>
          </a:p>
        </p:txBody>
      </p:sp>
      <p:sp>
        <p:nvSpPr>
          <p:cNvPr id="8" name="TextBox 7">
            <a:extLst>
              <a:ext uri="{FF2B5EF4-FFF2-40B4-BE49-F238E27FC236}">
                <a16:creationId xmlns:a16="http://schemas.microsoft.com/office/drawing/2014/main" id="{DB83326C-CB9F-4E75-A811-503004A416AD}"/>
              </a:ext>
            </a:extLst>
          </p:cNvPr>
          <p:cNvSpPr txBox="1"/>
          <p:nvPr/>
        </p:nvSpPr>
        <p:spPr>
          <a:xfrm>
            <a:off x="179512" y="6591240"/>
            <a:ext cx="4608512" cy="246221"/>
          </a:xfrm>
          <a:prstGeom prst="rect">
            <a:avLst/>
          </a:prstGeom>
          <a:noFill/>
        </p:spPr>
        <p:txBody>
          <a:bodyPr wrap="square" rtlCol="0">
            <a:spAutoFit/>
          </a:bodyPr>
          <a:lstStyle/>
          <a:p>
            <a:r>
              <a:rPr lang="en-US" sz="1000" dirty="0">
                <a:solidFill>
                  <a:schemeClr val="bg2"/>
                </a:solidFill>
                <a:latin typeface="Garamond" panose="02020404030301010803" pitchFamily="18" charset="0"/>
              </a:rPr>
              <a:t>[2] </a:t>
            </a:r>
            <a:r>
              <a:rPr lang="en-US" sz="1000" dirty="0">
                <a:solidFill>
                  <a:schemeClr val="bg2"/>
                </a:solidFill>
                <a:latin typeface="Garamond" panose="02020404030301010803" pitchFamily="18" charset="0"/>
                <a:hlinkClick r:id="rId4">
                  <a:extLst>
                    <a:ext uri="{A12FA001-AC4F-418D-AE19-62706E023703}">
                      <ahyp:hlinkClr xmlns:ahyp="http://schemas.microsoft.com/office/drawing/2018/hyperlinkcolor" val="tx"/>
                    </a:ext>
                  </a:extLst>
                </a:hlinkClick>
              </a:rPr>
              <a:t>https://en.wikipedia.org/wiki/Surreal_number</a:t>
            </a:r>
            <a:endParaRPr lang="en-US" sz="1000" baseline="30000" dirty="0">
              <a:solidFill>
                <a:schemeClr val="bg2"/>
              </a:solidFill>
              <a:latin typeface="Garamond" panose="02020404030301010803" pitchFamily="18" charset="0"/>
            </a:endParaRPr>
          </a:p>
        </p:txBody>
      </p:sp>
    </p:spTree>
    <p:extLst>
      <p:ext uri="{BB962C8B-B14F-4D97-AF65-F5344CB8AC3E}">
        <p14:creationId xmlns:p14="http://schemas.microsoft.com/office/powerpoint/2010/main" val="150723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1828CE1-B580-412E-964A-53DD880BE5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0701" y="2276872"/>
            <a:ext cx="2932856" cy="23042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4266DA-2905-4D68-AE51-4385B379CC13}"/>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6" name="Picture 2" descr="John Conway - Wikipedia">
            <a:extLst>
              <a:ext uri="{FF2B5EF4-FFF2-40B4-BE49-F238E27FC236}">
                <a16:creationId xmlns:a16="http://schemas.microsoft.com/office/drawing/2014/main" id="{DABCC761-8E1D-40F6-8305-2E33B7C9EB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FAF988-861D-4B83-8602-21E6B3B4845A}"/>
              </a:ext>
            </a:extLst>
          </p:cNvPr>
          <p:cNvSpPr/>
          <p:nvPr/>
        </p:nvSpPr>
        <p:spPr>
          <a:xfrm>
            <a:off x="4211960" y="4509120"/>
            <a:ext cx="4788024" cy="1815882"/>
          </a:xfrm>
          <a:prstGeom prst="rect">
            <a:avLst/>
          </a:prstGeom>
        </p:spPr>
        <p:txBody>
          <a:bodyPr wrap="square">
            <a:spAutoFit/>
          </a:bodyPr>
          <a:lstStyle/>
          <a:p>
            <a:r>
              <a:rPr lang="en-US" sz="1400" dirty="0">
                <a:solidFill>
                  <a:srgbClr val="202122"/>
                </a:solidFill>
                <a:latin typeface="Garamond" panose="02020404030301010803" pitchFamily="18" charset="0"/>
              </a:rPr>
              <a:t>To generate a member of the sequence from the previous member, read off the digits of the previous member, counting the number of digits in groups of the same digit. For example:</a:t>
            </a:r>
          </a:p>
          <a:p>
            <a:pPr>
              <a:buFont typeface="Arial" panose="020B0604020202020204" pitchFamily="34" charset="0"/>
              <a:buChar char="•"/>
            </a:pPr>
            <a:r>
              <a:rPr lang="en-US" sz="1400" dirty="0">
                <a:solidFill>
                  <a:srgbClr val="202122"/>
                </a:solidFill>
                <a:latin typeface="Garamond" panose="02020404030301010803" pitchFamily="18" charset="0"/>
              </a:rPr>
              <a:t>1 is read off as "one 1" or 11.</a:t>
            </a:r>
          </a:p>
          <a:p>
            <a:pPr>
              <a:buFont typeface="Arial" panose="020B0604020202020204" pitchFamily="34" charset="0"/>
              <a:buChar char="•"/>
            </a:pPr>
            <a:r>
              <a:rPr lang="en-US" sz="1400" dirty="0">
                <a:solidFill>
                  <a:srgbClr val="202122"/>
                </a:solidFill>
                <a:latin typeface="Garamond" panose="02020404030301010803" pitchFamily="18" charset="0"/>
              </a:rPr>
              <a:t>11 is read off as "two 1s" or 21.</a:t>
            </a:r>
          </a:p>
          <a:p>
            <a:pPr>
              <a:buFont typeface="Arial" panose="020B0604020202020204" pitchFamily="34" charset="0"/>
              <a:buChar char="•"/>
            </a:pPr>
            <a:r>
              <a:rPr lang="en-US" sz="1400" dirty="0">
                <a:solidFill>
                  <a:srgbClr val="202122"/>
                </a:solidFill>
                <a:latin typeface="Garamond" panose="02020404030301010803" pitchFamily="18" charset="0"/>
              </a:rPr>
              <a:t>21 is read off as "one 2, then one 1" or 1211.</a:t>
            </a:r>
          </a:p>
          <a:p>
            <a:pPr>
              <a:buFont typeface="Arial" panose="020B0604020202020204" pitchFamily="34" charset="0"/>
              <a:buChar char="•"/>
            </a:pPr>
            <a:r>
              <a:rPr lang="en-US" sz="1400" dirty="0">
                <a:solidFill>
                  <a:srgbClr val="202122"/>
                </a:solidFill>
                <a:latin typeface="Garamond" panose="02020404030301010803" pitchFamily="18" charset="0"/>
              </a:rPr>
              <a:t>1211 is read off as "one 1, one 2, then two 1s" or 111221.</a:t>
            </a:r>
          </a:p>
          <a:p>
            <a:pPr>
              <a:buFont typeface="Arial" panose="020B0604020202020204" pitchFamily="34" charset="0"/>
              <a:buChar char="•"/>
            </a:pPr>
            <a:r>
              <a:rPr lang="en-US" sz="1400" dirty="0">
                <a:solidFill>
                  <a:srgbClr val="202122"/>
                </a:solidFill>
                <a:latin typeface="Garamond" panose="02020404030301010803" pitchFamily="18" charset="0"/>
              </a:rPr>
              <a:t>111221 is read off as "three 1s, two 2s, then one 1" or 312211. </a:t>
            </a:r>
            <a:r>
              <a:rPr lang="en-US" sz="1400" baseline="30000" dirty="0">
                <a:solidFill>
                  <a:srgbClr val="202122"/>
                </a:solidFill>
                <a:latin typeface="Garamond" panose="02020404030301010803" pitchFamily="18" charset="0"/>
              </a:rPr>
              <a:t>[3]</a:t>
            </a:r>
            <a:endParaRPr lang="en-US" sz="1400" b="0" i="0" baseline="30000" dirty="0">
              <a:solidFill>
                <a:srgbClr val="202122"/>
              </a:solidFill>
              <a:effectLst/>
              <a:latin typeface="Garamond" panose="02020404030301010803" pitchFamily="18" charset="0"/>
            </a:endParaRPr>
          </a:p>
        </p:txBody>
      </p:sp>
      <p:sp>
        <p:nvSpPr>
          <p:cNvPr id="7" name="Rectangle 6">
            <a:extLst>
              <a:ext uri="{FF2B5EF4-FFF2-40B4-BE49-F238E27FC236}">
                <a16:creationId xmlns:a16="http://schemas.microsoft.com/office/drawing/2014/main" id="{DB074634-FBBB-4E0E-96FB-6E0720CCDE5E}"/>
              </a:ext>
            </a:extLst>
          </p:cNvPr>
          <p:cNvSpPr/>
          <p:nvPr/>
        </p:nvSpPr>
        <p:spPr>
          <a:xfrm>
            <a:off x="5220072" y="1968530"/>
            <a:ext cx="4572000" cy="923330"/>
          </a:xfrm>
          <a:prstGeom prst="rect">
            <a:avLst/>
          </a:prstGeom>
        </p:spPr>
        <p:txBody>
          <a:bodyPr>
            <a:spAutoFit/>
          </a:bodyPr>
          <a:lstStyle/>
          <a:p>
            <a:r>
              <a:rPr lang="en-US" b="1" dirty="0">
                <a:solidFill>
                  <a:srgbClr val="000000"/>
                </a:solidFill>
                <a:latin typeface="Arial" panose="020B0604020202020204" pitchFamily="34" charset="0"/>
                <a:cs typeface="Arial" panose="020B0604020202020204" pitchFamily="34" charset="0"/>
              </a:rPr>
              <a:t>Look-and-say sequence</a:t>
            </a:r>
          </a:p>
          <a:p>
            <a:br>
              <a:rPr lang="en-US" dirty="0">
                <a:solidFill>
                  <a:srgbClr val="202122"/>
                </a:solidFill>
                <a:latin typeface="Arial" panose="020B0604020202020204" pitchFamily="34" charset="0"/>
              </a:rPr>
            </a:br>
            <a:endParaRPr lang="en-US" dirty="0"/>
          </a:p>
        </p:txBody>
      </p:sp>
      <p:sp>
        <p:nvSpPr>
          <p:cNvPr id="9" name="TextBox 8">
            <a:extLst>
              <a:ext uri="{FF2B5EF4-FFF2-40B4-BE49-F238E27FC236}">
                <a16:creationId xmlns:a16="http://schemas.microsoft.com/office/drawing/2014/main" id="{93D36120-FBF1-4BD9-AE82-F211A8932783}"/>
              </a:ext>
            </a:extLst>
          </p:cNvPr>
          <p:cNvSpPr txBox="1"/>
          <p:nvPr/>
        </p:nvSpPr>
        <p:spPr>
          <a:xfrm>
            <a:off x="179512" y="6591240"/>
            <a:ext cx="4608512" cy="246221"/>
          </a:xfrm>
          <a:prstGeom prst="rect">
            <a:avLst/>
          </a:prstGeom>
          <a:noFill/>
        </p:spPr>
        <p:txBody>
          <a:bodyPr wrap="square" rtlCol="0">
            <a:spAutoFit/>
          </a:bodyPr>
          <a:lstStyle/>
          <a:p>
            <a:r>
              <a:rPr lang="en-US" sz="1000" dirty="0">
                <a:solidFill>
                  <a:schemeClr val="bg2"/>
                </a:solidFill>
                <a:latin typeface="Garamond" panose="02020404030301010803" pitchFamily="18" charset="0"/>
              </a:rPr>
              <a:t>[3] </a:t>
            </a:r>
            <a:r>
              <a:rPr lang="en-US" sz="1000" dirty="0">
                <a:solidFill>
                  <a:schemeClr val="bg2"/>
                </a:solidFill>
                <a:latin typeface="Garamond" panose="02020404030301010803" pitchFamily="18" charset="0"/>
                <a:hlinkClick r:id="rId5">
                  <a:extLst>
                    <a:ext uri="{A12FA001-AC4F-418D-AE19-62706E023703}">
                      <ahyp:hlinkClr xmlns:ahyp="http://schemas.microsoft.com/office/drawing/2018/hyperlinkcolor" val="tx"/>
                    </a:ext>
                  </a:extLst>
                </a:hlinkClick>
              </a:rPr>
              <a:t>https://en.wikipedia.org/wiki/Look-and-say_sequence</a:t>
            </a:r>
            <a:endParaRPr lang="en-US" sz="1000" baseline="30000" dirty="0">
              <a:solidFill>
                <a:schemeClr val="bg2"/>
              </a:solidFill>
              <a:latin typeface="Garamond" panose="02020404030301010803" pitchFamily="18" charset="0"/>
            </a:endParaRPr>
          </a:p>
        </p:txBody>
      </p:sp>
    </p:spTree>
    <p:extLst>
      <p:ext uri="{BB962C8B-B14F-4D97-AF65-F5344CB8AC3E}">
        <p14:creationId xmlns:p14="http://schemas.microsoft.com/office/powerpoint/2010/main" val="22814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D28162-3417-4F1A-9B52-8E10181AFA41}"/>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p>
        </p:txBody>
      </p:sp>
      <p:pic>
        <p:nvPicPr>
          <p:cNvPr id="5" name="Online Media 4" title="Does John Conway hate his Game of Life?">
            <a:hlinkClick r:id="" action="ppaction://media"/>
            <a:extLst>
              <a:ext uri="{FF2B5EF4-FFF2-40B4-BE49-F238E27FC236}">
                <a16:creationId xmlns:a16="http://schemas.microsoft.com/office/drawing/2014/main" id="{F7931644-861F-497F-B5A5-00D123F12EB8}"/>
              </a:ext>
            </a:extLst>
          </p:cNvPr>
          <p:cNvPicPr>
            <a:picLocks noRot="1" noChangeAspect="1"/>
          </p:cNvPicPr>
          <p:nvPr>
            <a:videoFile r:link="rId1"/>
          </p:nvPr>
        </p:nvPicPr>
        <p:blipFill>
          <a:blip r:embed="rId3"/>
          <a:stretch>
            <a:fillRect/>
          </a:stretch>
        </p:blipFill>
        <p:spPr>
          <a:xfrm>
            <a:off x="2051720" y="2096852"/>
            <a:ext cx="4736526" cy="2664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F8B34210-57C2-4168-AD12-5EE7D842B092}"/>
              </a:ext>
            </a:extLst>
          </p:cNvPr>
          <p:cNvSpPr/>
          <p:nvPr/>
        </p:nvSpPr>
        <p:spPr>
          <a:xfrm>
            <a:off x="2555776" y="1781139"/>
            <a:ext cx="4788024" cy="451406"/>
          </a:xfrm>
          <a:prstGeom prst="rect">
            <a:avLst/>
          </a:prstGeom>
        </p:spPr>
        <p:txBody>
          <a:bodyPr wrap="square">
            <a:spAutoFit/>
          </a:bodyPr>
          <a:lstStyle/>
          <a:p>
            <a:r>
              <a:rPr lang="en-US" sz="1400" b="1" dirty="0">
                <a:solidFill>
                  <a:srgbClr val="202122"/>
                </a:solidFill>
                <a:latin typeface="Arial" panose="020B0604020202020204" pitchFamily="34" charset="0"/>
                <a:cs typeface="Arial" panose="020B0604020202020204" pitchFamily="34" charset="0"/>
              </a:rPr>
              <a:t>Does John Conway hate his Game of Life?</a:t>
            </a:r>
          </a:p>
          <a:p>
            <a:endParaRPr lang="en-US" sz="1400" b="0" i="0" baseline="30000" dirty="0">
              <a:solidFill>
                <a:srgbClr val="202122"/>
              </a:solidFill>
              <a:effectLst/>
              <a:latin typeface="Garamond" panose="02020404030301010803" pitchFamily="18" charset="0"/>
            </a:endParaRPr>
          </a:p>
        </p:txBody>
      </p:sp>
      <p:sp>
        <p:nvSpPr>
          <p:cNvPr id="7" name="Rectangle 6">
            <a:extLst>
              <a:ext uri="{FF2B5EF4-FFF2-40B4-BE49-F238E27FC236}">
                <a16:creationId xmlns:a16="http://schemas.microsoft.com/office/drawing/2014/main" id="{7183EEB1-7755-4421-A296-3CEA46804054}"/>
              </a:ext>
            </a:extLst>
          </p:cNvPr>
          <p:cNvSpPr/>
          <p:nvPr/>
        </p:nvSpPr>
        <p:spPr>
          <a:xfrm>
            <a:off x="2216246" y="4869160"/>
            <a:ext cx="4572000" cy="1754326"/>
          </a:xfrm>
          <a:prstGeom prst="rect">
            <a:avLst/>
          </a:prstGeom>
        </p:spPr>
        <p:txBody>
          <a:bodyPr>
            <a:spAutoFit/>
          </a:bodyPr>
          <a:lstStyle/>
          <a:p>
            <a:r>
              <a:rPr lang="en-US" sz="1200" dirty="0">
                <a:solidFill>
                  <a:srgbClr val="000000"/>
                </a:solidFill>
                <a:latin typeface="Garamond" panose="02020404030301010803" pitchFamily="18" charset="0"/>
              </a:rPr>
              <a:t>“Well, I used to say, and I'm still inclined to say occasionally, that I hate it, I hate the Game of Life. I don't really, at least I don't anymore. </a:t>
            </a:r>
            <a:r>
              <a:rPr lang="en-US" sz="1200" dirty="0">
                <a:latin typeface="Garamond" panose="02020404030301010803" pitchFamily="18" charset="0"/>
              </a:rPr>
              <a:t>The reason why I felt like that was that, </a:t>
            </a:r>
            <a:r>
              <a:rPr lang="en-US" sz="1200" dirty="0">
                <a:solidFill>
                  <a:srgbClr val="000000"/>
                </a:solidFill>
                <a:latin typeface="Garamond" panose="02020404030301010803" pitchFamily="18" charset="0"/>
              </a:rPr>
              <a:t>whenever my name was mentioned with respect to some mathematics, it was always the Game of Life. And I don't think the Game of Life is very interesting. I don't think it was worth all that, I've done lots of other mathematical things. So I found the Game of Life was overshadowing much more important things and I did not like it. Now, well, I'm getting old, my capacity for hatred is getting less, I suppose. And it was an achievement. I'm quite proud of it.”</a:t>
            </a:r>
          </a:p>
        </p:txBody>
      </p:sp>
    </p:spTree>
    <p:extLst>
      <p:ext uri="{BB962C8B-B14F-4D97-AF65-F5344CB8AC3E}">
        <p14:creationId xmlns:p14="http://schemas.microsoft.com/office/powerpoint/2010/main" val="42556045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609A5E-352C-4AA5-AEF8-7B2BC2B0EBDF}"/>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p>
        </p:txBody>
      </p:sp>
      <p:pic>
        <p:nvPicPr>
          <p:cNvPr id="25" name="Picture 24">
            <a:extLst>
              <a:ext uri="{FF2B5EF4-FFF2-40B4-BE49-F238E27FC236}">
                <a16:creationId xmlns:a16="http://schemas.microsoft.com/office/drawing/2014/main" id="{AFADF35D-5C6A-4543-B165-F0D36D7694C4}"/>
              </a:ext>
            </a:extLst>
          </p:cNvPr>
          <p:cNvPicPr>
            <a:picLocks noChangeAspect="1"/>
          </p:cNvPicPr>
          <p:nvPr/>
        </p:nvPicPr>
        <p:blipFill>
          <a:blip r:embed="rId2"/>
          <a:stretch>
            <a:fillRect/>
          </a:stretch>
        </p:blipFill>
        <p:spPr>
          <a:xfrm>
            <a:off x="323528" y="1916832"/>
            <a:ext cx="3544609" cy="2230750"/>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A2CA26F4-27DC-4541-9ED9-BB8667D4A796}"/>
              </a:ext>
            </a:extLst>
          </p:cNvPr>
          <p:cNvPicPr>
            <a:picLocks noChangeAspect="1"/>
          </p:cNvPicPr>
          <p:nvPr/>
        </p:nvPicPr>
        <p:blipFill>
          <a:blip r:embed="rId3"/>
          <a:stretch>
            <a:fillRect/>
          </a:stretch>
        </p:blipFill>
        <p:spPr>
          <a:xfrm>
            <a:off x="5275865" y="1915007"/>
            <a:ext cx="3544609" cy="2232575"/>
          </a:xfrm>
          <a:prstGeom prst="rect">
            <a:avLst/>
          </a:prstGeom>
          <a:ln>
            <a:noFill/>
          </a:ln>
          <a:effectLst>
            <a:outerShdw blurRad="292100" dist="139700" dir="2700000" algn="tl" rotWithShape="0">
              <a:srgbClr val="333333">
                <a:alpha val="65000"/>
              </a:srgbClr>
            </a:outerShdw>
          </a:effectLst>
        </p:spPr>
      </p:pic>
      <p:sp>
        <p:nvSpPr>
          <p:cNvPr id="27" name="Arrow: Right 26">
            <a:extLst>
              <a:ext uri="{FF2B5EF4-FFF2-40B4-BE49-F238E27FC236}">
                <a16:creationId xmlns:a16="http://schemas.microsoft.com/office/drawing/2014/main" id="{A4D5C71A-0D61-4CF0-9D8B-343B7C69C902}"/>
              </a:ext>
            </a:extLst>
          </p:cNvPr>
          <p:cNvSpPr/>
          <p:nvPr/>
        </p:nvSpPr>
        <p:spPr>
          <a:xfrm>
            <a:off x="4157861" y="2780928"/>
            <a:ext cx="936104" cy="6480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FB0040-D2A0-4F6F-89A7-6EB4BBA9DE11}"/>
              </a:ext>
            </a:extLst>
          </p:cNvPr>
          <p:cNvSpPr txBox="1"/>
          <p:nvPr/>
        </p:nvSpPr>
        <p:spPr>
          <a:xfrm>
            <a:off x="676670" y="4725144"/>
            <a:ext cx="7790659" cy="1477328"/>
          </a:xfrm>
          <a:prstGeom prst="rect">
            <a:avLst/>
          </a:prstGeom>
          <a:noFill/>
        </p:spPr>
        <p:txBody>
          <a:bodyPr wrap="none" rtlCol="0">
            <a:spAutoFit/>
          </a:bodyPr>
          <a:lstStyle/>
          <a:p>
            <a:pPr algn="ctr"/>
            <a:r>
              <a:rPr lang="en-US" b="1" dirty="0">
                <a:latin typeface="Garamond" panose="02020404030301010803" pitchFamily="18" charset="0"/>
              </a:rPr>
              <a:t>Transition rules:</a:t>
            </a:r>
          </a:p>
          <a:p>
            <a:r>
              <a:rPr lang="en-US" dirty="0">
                <a:latin typeface="Garamond" panose="02020404030301010803" pitchFamily="18" charset="0"/>
              </a:rPr>
              <a:t>- Any live cell with two or three live neighbors survives.</a:t>
            </a:r>
          </a:p>
          <a:p>
            <a:r>
              <a:rPr lang="en-US" dirty="0">
                <a:latin typeface="Garamond" panose="02020404030301010803" pitchFamily="18" charset="0"/>
              </a:rPr>
              <a:t>- Any dead cell with three live neighbors becomes a live cell.</a:t>
            </a:r>
          </a:p>
          <a:p>
            <a:r>
              <a:rPr lang="en-US" dirty="0">
                <a:latin typeface="Garamond" panose="02020404030301010803" pitchFamily="18" charset="0"/>
              </a:rPr>
              <a:t>- All other live cells die in the next generation. Similarly, all other dead cells stay dead.</a:t>
            </a:r>
          </a:p>
          <a:p>
            <a:endParaRPr lang="en-US" dirty="0"/>
          </a:p>
        </p:txBody>
      </p:sp>
    </p:spTree>
    <p:extLst>
      <p:ext uri="{BB962C8B-B14F-4D97-AF65-F5344CB8AC3E}">
        <p14:creationId xmlns:p14="http://schemas.microsoft.com/office/powerpoint/2010/main" val="20674945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EB1F79-9A58-4795-AD29-724F8D798566}"/>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p>
        </p:txBody>
      </p:sp>
      <p:sp>
        <p:nvSpPr>
          <p:cNvPr id="6" name="TextBox 5">
            <a:extLst>
              <a:ext uri="{FF2B5EF4-FFF2-40B4-BE49-F238E27FC236}">
                <a16:creationId xmlns:a16="http://schemas.microsoft.com/office/drawing/2014/main" id="{93CCFBB1-CE41-47BA-B0B6-BE39F64D9B96}"/>
              </a:ext>
            </a:extLst>
          </p:cNvPr>
          <p:cNvSpPr txBox="1"/>
          <p:nvPr/>
        </p:nvSpPr>
        <p:spPr>
          <a:xfrm>
            <a:off x="9097" y="1772816"/>
            <a:ext cx="9020622" cy="2369880"/>
          </a:xfrm>
          <a:prstGeom prst="rect">
            <a:avLst/>
          </a:prstGeom>
          <a:noFill/>
        </p:spPr>
        <p:txBody>
          <a:bodyPr wrap="square" rtlCol="0">
            <a:spAutoFit/>
          </a:bodyPr>
          <a:lstStyle/>
          <a:p>
            <a:pPr algn="ctr"/>
            <a:r>
              <a:rPr lang="en-US" b="1" dirty="0">
                <a:latin typeface="Garamond" panose="02020404030301010803" pitchFamily="18" charset="0"/>
              </a:rPr>
              <a:t>Interesting properties:</a:t>
            </a:r>
          </a:p>
          <a:p>
            <a:pPr marL="285750" indent="-285750">
              <a:buFontTx/>
              <a:buChar char="-"/>
            </a:pPr>
            <a:r>
              <a:rPr lang="en-US" sz="1600" b="1" dirty="0">
                <a:latin typeface="Garamond" panose="02020404030301010803" pitchFamily="18" charset="0"/>
              </a:rPr>
              <a:t>Turing complete</a:t>
            </a:r>
          </a:p>
          <a:p>
            <a:pPr lvl="1"/>
            <a:r>
              <a:rPr lang="en-US" sz="1600" dirty="0">
                <a:latin typeface="Garamond" panose="02020404030301010803" pitchFamily="18" charset="0"/>
              </a:rPr>
              <a:t>i.e. can simulate a Turing machine.</a:t>
            </a:r>
          </a:p>
          <a:p>
            <a:pPr marL="285750" indent="-285750">
              <a:buFontTx/>
              <a:buChar char="-"/>
            </a:pPr>
            <a:r>
              <a:rPr lang="en-US" sz="1600" b="1" dirty="0">
                <a:latin typeface="Garamond" panose="02020404030301010803" pitchFamily="18" charset="0"/>
              </a:rPr>
              <a:t>Undecidable</a:t>
            </a:r>
          </a:p>
          <a:p>
            <a:pPr lvl="1"/>
            <a:r>
              <a:rPr lang="en-US" sz="1600" dirty="0">
                <a:latin typeface="Garamond" panose="02020404030301010803" pitchFamily="18" charset="0"/>
              </a:rPr>
              <a:t>i.e. given two initial input patterns, there is no way to compute whether the one will result in another after an unspecified number of iterations (transitions). This is an implication of the </a:t>
            </a:r>
            <a:r>
              <a:rPr lang="en-US" sz="1600" i="1" dirty="0">
                <a:latin typeface="Garamond" panose="02020404030301010803" pitchFamily="18" charset="0"/>
              </a:rPr>
              <a:t>Halting Problem</a:t>
            </a:r>
            <a:r>
              <a:rPr lang="en-US" sz="1600" dirty="0">
                <a:latin typeface="Garamond" panose="02020404030301010803" pitchFamily="18" charset="0"/>
              </a:rPr>
              <a:t>. </a:t>
            </a:r>
          </a:p>
          <a:p>
            <a:pPr marL="285750" indent="-285750">
              <a:buFontTx/>
              <a:buChar char="-"/>
            </a:pPr>
            <a:r>
              <a:rPr lang="en-US" sz="1600" b="1" dirty="0">
                <a:latin typeface="Garamond" panose="02020404030301010803" pitchFamily="18" charset="0"/>
              </a:rPr>
              <a:t>Self-replicable</a:t>
            </a:r>
          </a:p>
          <a:p>
            <a:pPr lvl="1"/>
            <a:r>
              <a:rPr lang="en-US" sz="1600" dirty="0">
                <a:latin typeface="Garamond" panose="02020404030301010803" pitchFamily="18" charset="0"/>
              </a:rPr>
              <a:t>i.e. there exist self-constructing patterns that can replicate themselves while destroying the parent pattern.</a:t>
            </a:r>
          </a:p>
          <a:p>
            <a:pPr lvl="1"/>
            <a:endParaRPr lang="en-US" dirty="0">
              <a:latin typeface="Garamond" panose="02020404030301010803" pitchFamily="18" charset="0"/>
            </a:endParaRPr>
          </a:p>
        </p:txBody>
      </p:sp>
      <p:pic>
        <p:nvPicPr>
          <p:cNvPr id="7170" name="Picture 2" descr="game of life programable computer - YouTube">
            <a:extLst>
              <a:ext uri="{FF2B5EF4-FFF2-40B4-BE49-F238E27FC236}">
                <a16:creationId xmlns:a16="http://schemas.microsoft.com/office/drawing/2014/main" id="{CF9FA57A-48D4-43FD-9210-C7D6B76693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0084" y="3861048"/>
            <a:ext cx="5043832" cy="2837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7200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170"/>
                                        </p:tgtEl>
                                        <p:attrNameLst>
                                          <p:attrName>style.visibility</p:attrName>
                                        </p:attrNameLst>
                                      </p:cBhvr>
                                      <p:to>
                                        <p:strVal val="visible"/>
                                      </p:to>
                                    </p:set>
                                    <p:animEffect transition="in" filter="fade">
                                      <p:cBhvr>
                                        <p:cTn id="2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8DE595-F913-4BF0-9A9A-B12628912D89}"/>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 Periodic Boundary Condition</a:t>
            </a:r>
          </a:p>
        </p:txBody>
      </p:sp>
      <p:pic>
        <p:nvPicPr>
          <p:cNvPr id="8194" name="Picture 2">
            <a:extLst>
              <a:ext uri="{FF2B5EF4-FFF2-40B4-BE49-F238E27FC236}">
                <a16:creationId xmlns:a16="http://schemas.microsoft.com/office/drawing/2014/main" id="{A23C0CC3-60E7-4D4A-8ACF-207E8DF96FE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191218"/>
            <a:ext cx="3817607" cy="28632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9AF50E-54DA-4C31-BFB5-DC1BA1688687}"/>
              </a:ext>
            </a:extLst>
          </p:cNvPr>
          <p:cNvSpPr txBox="1"/>
          <p:nvPr/>
        </p:nvSpPr>
        <p:spPr>
          <a:xfrm>
            <a:off x="1403648" y="5383540"/>
            <a:ext cx="6503576" cy="646331"/>
          </a:xfrm>
          <a:prstGeom prst="rect">
            <a:avLst/>
          </a:prstGeom>
          <a:noFill/>
        </p:spPr>
        <p:txBody>
          <a:bodyPr wrap="none" rtlCol="0">
            <a:spAutoFit/>
          </a:bodyPr>
          <a:lstStyle/>
          <a:p>
            <a:pPr algn="ctr"/>
            <a:r>
              <a:rPr lang="en-US" dirty="0">
                <a:latin typeface="Garamond" panose="02020404030301010803" pitchFamily="18" charset="0"/>
              </a:rPr>
              <a:t>Illustrations of the evolution of a Glider pattern</a:t>
            </a:r>
          </a:p>
          <a:p>
            <a:pPr algn="ctr"/>
            <a:r>
              <a:rPr lang="en-US" dirty="0">
                <a:latin typeface="Garamond" panose="02020404030301010803" pitchFamily="18" charset="0"/>
              </a:rPr>
              <a:t>in a </a:t>
            </a:r>
            <a:r>
              <a:rPr lang="en-US" b="1" dirty="0">
                <a:latin typeface="Garamond" panose="02020404030301010803" pitchFamily="18" charset="0"/>
              </a:rPr>
              <a:t>periodic</a:t>
            </a:r>
            <a:r>
              <a:rPr lang="en-US" dirty="0">
                <a:latin typeface="Garamond" panose="02020404030301010803" pitchFamily="18" charset="0"/>
              </a:rPr>
              <a:t> (left) and </a:t>
            </a:r>
            <a:r>
              <a:rPr lang="en-US" b="1" dirty="0">
                <a:latin typeface="Garamond" panose="02020404030301010803" pitchFamily="18" charset="0"/>
              </a:rPr>
              <a:t>non-periodic</a:t>
            </a:r>
            <a:r>
              <a:rPr lang="en-US" dirty="0">
                <a:latin typeface="Garamond" panose="02020404030301010803" pitchFamily="18" charset="0"/>
              </a:rPr>
              <a:t> (right) version of Game of Life </a:t>
            </a:r>
          </a:p>
        </p:txBody>
      </p:sp>
      <p:pic>
        <p:nvPicPr>
          <p:cNvPr id="8200" name="Picture 8" descr="[effects output image]">
            <a:extLst>
              <a:ext uri="{FF2B5EF4-FFF2-40B4-BE49-F238E27FC236}">
                <a16:creationId xmlns:a16="http://schemas.microsoft.com/office/drawing/2014/main" id="{DC4F37F6-8A82-4CAC-940A-FAE57013512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32419"/>
            <a:ext cx="3024336" cy="2979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61430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Title Design">
  <a:themeElements>
    <a:clrScheme name="Title Design 1">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fontScheme name="Title Design">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itle Design 1">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reak Design">
  <a:themeElements>
    <a:clrScheme name="Break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eak Design">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reak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eak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eak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eak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eak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eak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eak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eak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eak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eak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eak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eak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reak Design 13">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End Design">
  <a:themeElements>
    <a:clrScheme name="End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nd Design">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nd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nd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nd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nd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nd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nd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nd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nd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nd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nd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nd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nd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End Design 13">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3433</TotalTime>
  <Words>2597</Words>
  <Application>Microsoft Office PowerPoint</Application>
  <PresentationFormat>On-screen Show (4:3)</PresentationFormat>
  <Paragraphs>310</Paragraphs>
  <Slides>36</Slides>
  <Notes>9</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36</vt:i4>
      </vt:variant>
    </vt:vector>
  </HeadingPairs>
  <TitlesOfParts>
    <vt:vector size="46" baseType="lpstr">
      <vt:lpstr>Arial</vt:lpstr>
      <vt:lpstr>Copperplate Gothic Light</vt:lpstr>
      <vt:lpstr>Courier New</vt:lpstr>
      <vt:lpstr>Garamond</vt:lpstr>
      <vt:lpstr>Georgia</vt:lpstr>
      <vt:lpstr>Verdana</vt:lpstr>
      <vt:lpstr>Wingdings</vt:lpstr>
      <vt:lpstr>Title Design</vt:lpstr>
      <vt:lpstr>Break Design</vt:lpstr>
      <vt:lpstr>End Design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J.B. Hemel</dc:creator>
  <cp:keywords>Version 2.1</cp:keywords>
  <cp:lastModifiedBy>Nicolae Ghidirimschi</cp:lastModifiedBy>
  <cp:revision>287</cp:revision>
  <dcterms:created xsi:type="dcterms:W3CDTF">2008-06-10T08:12:30Z</dcterms:created>
  <dcterms:modified xsi:type="dcterms:W3CDTF">2020-05-27T23:12:34Z</dcterms:modified>
  <dc:language>UK</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ype">
    <vt:lpwstr>RUG</vt:lpwstr>
  </property>
  <property fmtid="{D5CDD505-2E9C-101B-9397-08002B2CF9AE}" pid="3" name="Sjabloonversie">
    <vt:lpwstr>5</vt:lpwstr>
  </property>
  <property fmtid="{D5CDD505-2E9C-101B-9397-08002B2CF9AE}" pid="4" name="Eco">
    <vt:lpwstr>JA</vt:lpwstr>
  </property>
  <property fmtid="{D5CDD505-2E9C-101B-9397-08002B2CF9AE}" pid="5" name="Logoformaat">
    <vt:lpwstr>GROOT</vt:lpwstr>
  </property>
  <property fmtid="{D5CDD505-2E9C-101B-9397-08002B2CF9AE}" pid="6" name="RodeLijn">
    <vt:lpwstr>JA</vt:lpwstr>
  </property>
  <property fmtid="{D5CDD505-2E9C-101B-9397-08002B2CF9AE}" pid="7" name="Datum">
    <vt:lpwstr/>
  </property>
  <property fmtid="{D5CDD505-2E9C-101B-9397-08002B2CF9AE}" pid="8" name="txtDate">
    <vt:lpwstr/>
  </property>
  <property fmtid="{D5CDD505-2E9C-101B-9397-08002B2CF9AE}" pid="9" name="AutoDatum">
    <vt:lpwstr>NEE</vt:lpwstr>
  </property>
  <property fmtid="{D5CDD505-2E9C-101B-9397-08002B2CF9AE}" pid="10" name="cboLanguage">
    <vt:lpwstr>English</vt:lpwstr>
  </property>
  <property fmtid="{D5CDD505-2E9C-101B-9397-08002B2CF9AE}" pid="11" name="cboFaculty">
    <vt:lpwstr> - </vt:lpwstr>
  </property>
  <property fmtid="{D5CDD505-2E9C-101B-9397-08002B2CF9AE}" pid="12" name="txtDepartment">
    <vt:lpwstr/>
  </property>
  <property fmtid="{D5CDD505-2E9C-101B-9397-08002B2CF9AE}" pid="13" name="chbDatumAmerikaans">
    <vt:lpwstr>0</vt:lpwstr>
  </property>
  <property fmtid="{D5CDD505-2E9C-101B-9397-08002B2CF9AE}" pid="14" name="optBreed">
    <vt:lpwstr>0</vt:lpwstr>
  </property>
  <property fmtid="{D5CDD505-2E9C-101B-9397-08002B2CF9AE}" pid="15" name="optSmal">
    <vt:lpwstr>1</vt:lpwstr>
  </property>
  <property fmtid="{D5CDD505-2E9C-101B-9397-08002B2CF9AE}" pid="16" name="optLogoKlein">
    <vt:lpwstr>0</vt:lpwstr>
  </property>
  <property fmtid="{D5CDD505-2E9C-101B-9397-08002B2CF9AE}" pid="17" name="optLogoGroot">
    <vt:lpwstr>1</vt:lpwstr>
  </property>
  <property fmtid="{D5CDD505-2E9C-101B-9397-08002B2CF9AE}" pid="18" name="chkEco">
    <vt:lpwstr>0</vt:lpwstr>
  </property>
  <property fmtid="{D5CDD505-2E9C-101B-9397-08002B2CF9AE}" pid="19" name="chkLijn">
    <vt:lpwstr>1</vt:lpwstr>
  </property>
</Properties>
</file>